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9" r:id="rId5"/>
    <p:sldId id="300" r:id="rId6"/>
    <p:sldId id="312" r:id="rId7"/>
    <p:sldId id="310" r:id="rId8"/>
    <p:sldId id="277" r:id="rId9"/>
    <p:sldId id="313" r:id="rId10"/>
    <p:sldId id="315" r:id="rId11"/>
    <p:sldId id="314" r:id="rId12"/>
    <p:sldId id="311" r:id="rId13"/>
    <p:sldId id="288"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31CA-12E8-4308-AC09-98004D3892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9843D-50B5-4DE6-8E28-4F3F0ABDA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9349EA-8DA7-444D-B1DC-585F62BC54FB}"/>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5" name="Footer Placeholder 4">
            <a:extLst>
              <a:ext uri="{FF2B5EF4-FFF2-40B4-BE49-F238E27FC236}">
                <a16:creationId xmlns:a16="http://schemas.microsoft.com/office/drawing/2014/main" id="{D4CE9F12-AB5C-4B6E-99E6-2A0ECE2C9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BB0DF-EBDE-44F6-AD5A-47D8A2B74592}"/>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1145734948"/>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1077-94EA-4434-8CA9-438FEF870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0C7B9-C081-4EBA-AE1D-843161179D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4F0EE-07F9-42AF-924D-17AA7A6E1FF8}"/>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5" name="Footer Placeholder 4">
            <a:extLst>
              <a:ext uri="{FF2B5EF4-FFF2-40B4-BE49-F238E27FC236}">
                <a16:creationId xmlns:a16="http://schemas.microsoft.com/office/drawing/2014/main" id="{3D72ACD9-3267-4FA4-B3BC-0521CDE7B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C4519-8C54-411E-94F1-CB4434FA5F50}"/>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4014470089"/>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852962-BF33-4292-85C1-7DE36D41B4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144A4A-B1C8-4233-8B0F-79A600A913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BBF12-41F6-42D2-A0D2-8DCBC22ED9E1}"/>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5" name="Footer Placeholder 4">
            <a:extLst>
              <a:ext uri="{FF2B5EF4-FFF2-40B4-BE49-F238E27FC236}">
                <a16:creationId xmlns:a16="http://schemas.microsoft.com/office/drawing/2014/main" id="{234E426D-AA63-4E08-A191-D780BC26E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7B6FF-C1F9-4DE7-B809-F4CFB590C7C2}"/>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1365350751"/>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479155" y="1978874"/>
            <a:ext cx="4557549" cy="4155281"/>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331240958"/>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51D8-AC25-4851-8E70-A64708CCC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5E03F-AFD0-4D22-8621-115A81093D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B8188-7E69-419E-BEC8-FF2AFF348CD8}"/>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5" name="Footer Placeholder 4">
            <a:extLst>
              <a:ext uri="{FF2B5EF4-FFF2-40B4-BE49-F238E27FC236}">
                <a16:creationId xmlns:a16="http://schemas.microsoft.com/office/drawing/2014/main" id="{6C578E0C-C79E-4FA3-A63B-F4A79FBF9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A6DFB-3CFF-45EC-BD5D-46A697DBD202}"/>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4131863237"/>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E031-0569-49F9-962D-D7ADDC540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8679B4-0CED-491C-8DA2-FB8F18684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8A7A86-EF85-4B18-A15B-89349E0886BD}"/>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5" name="Footer Placeholder 4">
            <a:extLst>
              <a:ext uri="{FF2B5EF4-FFF2-40B4-BE49-F238E27FC236}">
                <a16:creationId xmlns:a16="http://schemas.microsoft.com/office/drawing/2014/main" id="{8D34C2C0-123C-4950-9682-B8700B635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000EE-7EC0-41CD-9830-69DA7818F0B3}"/>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958771365"/>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775E-300A-4D21-9072-6BA73CF3B7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CF0FD-29E0-4309-BDD8-6A0B0AF0C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2EF311-49B0-4039-8714-56DE466044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580D3-DCE3-413D-809D-1D7D24D37397}"/>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6" name="Footer Placeholder 5">
            <a:extLst>
              <a:ext uri="{FF2B5EF4-FFF2-40B4-BE49-F238E27FC236}">
                <a16:creationId xmlns:a16="http://schemas.microsoft.com/office/drawing/2014/main" id="{55AB13B6-431C-4BC2-88DE-4EDC8E991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C6F30-C229-43ED-A3E2-211EB1D3A53D}"/>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3143316257"/>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16A-1B2D-469A-AEF6-17C36F883D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315280-1CEC-460F-A325-02222CA51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09D184-9284-4ECE-9F57-E254268814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08F2B6-CB4E-47A5-9B0A-66326C753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5B4991-BC48-4E5C-A91A-91DAB451C7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D51BC8-A9C5-47BE-B492-59FF87CD0EFA}"/>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8" name="Footer Placeholder 7">
            <a:extLst>
              <a:ext uri="{FF2B5EF4-FFF2-40B4-BE49-F238E27FC236}">
                <a16:creationId xmlns:a16="http://schemas.microsoft.com/office/drawing/2014/main" id="{E8F828E2-FB3C-451A-A7BF-D10E30594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AF376-5E6D-4888-B9D4-943B24F10EC6}"/>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3201300480"/>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A7A9-C234-4E96-806A-DA5780FF6D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452763-5197-48F0-ADF6-D44647161ECC}"/>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4" name="Footer Placeholder 3">
            <a:extLst>
              <a:ext uri="{FF2B5EF4-FFF2-40B4-BE49-F238E27FC236}">
                <a16:creationId xmlns:a16="http://schemas.microsoft.com/office/drawing/2014/main" id="{C725C31A-3605-4CD6-86AD-07014062F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E4A025-4875-4F2B-96C3-CA3706DC6601}"/>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655379703"/>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53F9C-690C-4D3A-8841-6A677F0D2D76}"/>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3" name="Footer Placeholder 2">
            <a:extLst>
              <a:ext uri="{FF2B5EF4-FFF2-40B4-BE49-F238E27FC236}">
                <a16:creationId xmlns:a16="http://schemas.microsoft.com/office/drawing/2014/main" id="{5B738B6C-0AB0-4122-98C8-4CBBB77F99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542F29-7815-4151-A1F4-E52AD3D316D1}"/>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2870066523"/>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C05-94EE-4FB5-9418-131EC2291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088ED8-0529-4368-99A1-7F1644470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F68907-F531-447F-9278-DC6FA1BB1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4DFDD-D22A-47FE-B2CB-43069D49FA4F}"/>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6" name="Footer Placeholder 5">
            <a:extLst>
              <a:ext uri="{FF2B5EF4-FFF2-40B4-BE49-F238E27FC236}">
                <a16:creationId xmlns:a16="http://schemas.microsoft.com/office/drawing/2014/main" id="{81ED6687-DC36-4C5C-B033-387FE4FCA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6B300-BB0C-48A9-9C68-2178D9BC0769}"/>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3035974282"/>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B789-1C57-430B-B7C9-726AF41BB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96159F-619D-4E7D-8FD0-7D2E5B50E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C997D3-B56D-42BC-822D-EF2FA4989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D29BF8-2612-47A8-9A61-1EC045D7CAB3}"/>
              </a:ext>
            </a:extLst>
          </p:cNvPr>
          <p:cNvSpPr>
            <a:spLocks noGrp="1"/>
          </p:cNvSpPr>
          <p:nvPr>
            <p:ph type="dt" sz="half" idx="10"/>
          </p:nvPr>
        </p:nvSpPr>
        <p:spPr/>
        <p:txBody>
          <a:bodyPr/>
          <a:lstStyle/>
          <a:p>
            <a:fld id="{E9C1F4FB-1B0A-4DDA-B0DF-566FBD7915BF}" type="datetimeFigureOut">
              <a:rPr lang="en-US" smtClean="0"/>
              <a:t>4/4/2020</a:t>
            </a:fld>
            <a:endParaRPr lang="en-US"/>
          </a:p>
        </p:txBody>
      </p:sp>
      <p:sp>
        <p:nvSpPr>
          <p:cNvPr id="6" name="Footer Placeholder 5">
            <a:extLst>
              <a:ext uri="{FF2B5EF4-FFF2-40B4-BE49-F238E27FC236}">
                <a16:creationId xmlns:a16="http://schemas.microsoft.com/office/drawing/2014/main" id="{A50BDFDB-DB69-4D94-A0EB-B2435097B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48A24-DCE5-48DD-9A84-789F9EEEB0EC}"/>
              </a:ext>
            </a:extLst>
          </p:cNvPr>
          <p:cNvSpPr>
            <a:spLocks noGrp="1"/>
          </p:cNvSpPr>
          <p:nvPr>
            <p:ph type="sldNum" sz="quarter" idx="12"/>
          </p:nvPr>
        </p:nvSpPr>
        <p:spPr/>
        <p:txBody>
          <a:bodyPr/>
          <a:lstStyle/>
          <a:p>
            <a:fld id="{2A48DEF1-A99F-4030-AC94-911C3F343C4D}" type="slidenum">
              <a:rPr lang="en-US" smtClean="0"/>
              <a:t>‹#›</a:t>
            </a:fld>
            <a:endParaRPr lang="en-US"/>
          </a:p>
        </p:txBody>
      </p:sp>
    </p:spTree>
    <p:extLst>
      <p:ext uri="{BB962C8B-B14F-4D97-AF65-F5344CB8AC3E}">
        <p14:creationId xmlns:p14="http://schemas.microsoft.com/office/powerpoint/2010/main" val="1767070289"/>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93149-CE8E-4213-B16A-5798DA5F7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23D19-F4C7-40CE-A66E-E26DE4122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42F80-B1B9-422D-8EB1-02F102AED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1F4FB-1B0A-4DDA-B0DF-566FBD7915BF}" type="datetimeFigureOut">
              <a:rPr lang="en-US" smtClean="0"/>
              <a:t>4/4/2020</a:t>
            </a:fld>
            <a:endParaRPr lang="en-US"/>
          </a:p>
        </p:txBody>
      </p:sp>
      <p:sp>
        <p:nvSpPr>
          <p:cNvPr id="5" name="Footer Placeholder 4">
            <a:extLst>
              <a:ext uri="{FF2B5EF4-FFF2-40B4-BE49-F238E27FC236}">
                <a16:creationId xmlns:a16="http://schemas.microsoft.com/office/drawing/2014/main" id="{BDBA820E-EBB0-47A1-9152-32F36983D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C51514-D14C-4842-AD09-8577AAB3E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8DEF1-A99F-4030-AC94-911C3F343C4D}" type="slidenum">
              <a:rPr lang="en-US" smtClean="0"/>
              <a:t>‹#›</a:t>
            </a:fld>
            <a:endParaRPr lang="en-US"/>
          </a:p>
        </p:txBody>
      </p:sp>
    </p:spTree>
    <p:extLst>
      <p:ext uri="{BB962C8B-B14F-4D97-AF65-F5344CB8AC3E}">
        <p14:creationId xmlns:p14="http://schemas.microsoft.com/office/powerpoint/2010/main" val="175240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39442"/>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49547B-1972-41DB-94A3-7908602EDC18}"/>
              </a:ext>
            </a:extLst>
          </p:cNvPr>
          <p:cNvSpPr/>
          <p:nvPr/>
        </p:nvSpPr>
        <p:spPr>
          <a:xfrm>
            <a:off x="1469966" y="2577760"/>
            <a:ext cx="6460375" cy="2585323"/>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يقوم الجهاز</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BlackBody</a:t>
            </a:r>
            <a:r>
              <a:rPr lang="en-US" b="1" dirty="0">
                <a:ln w="0"/>
                <a:effectLst>
                  <a:outerShdw blurRad="38100" dist="19050" dir="2700000" algn="tl" rotWithShape="0">
                    <a:schemeClr val="dk1">
                      <a:alpha val="40000"/>
                    </a:schemeClr>
                  </a:outerShdw>
                </a:effectLst>
              </a:rPr>
              <a:t> </a:t>
            </a:r>
            <a:r>
              <a:rPr lang="ar-SA" b="1" dirty="0">
                <a:ln w="0"/>
                <a:effectLst>
                  <a:outerShdw blurRad="38100" dist="19050" dir="2700000" algn="tl" rotWithShape="0">
                    <a:schemeClr val="dk1">
                      <a:alpha val="40000"/>
                    </a:schemeClr>
                  </a:outerShdw>
                </a:effectLst>
              </a:rPr>
              <a:t> بتعزيز القراءة الخاصة بالكاميرات و حتى تصبح صحة قراءة الكاميرات إلى الحد الحقيقي لقراءة درجات الحرارة </a:t>
            </a:r>
            <a:endParaRPr lang="ar-SA" b="1" dirty="0">
              <a:ln w="0"/>
              <a:solidFill>
                <a:srgbClr val="FF0000"/>
              </a:solidFill>
              <a:effectLst>
                <a:outerShdw blurRad="38100" dist="19050" dir="2700000" algn="tl" rotWithShape="0">
                  <a:schemeClr val="dk1">
                    <a:alpha val="40000"/>
                  </a:schemeClr>
                </a:outerShdw>
              </a:effectLst>
            </a:endParaRPr>
          </a:p>
          <a:p>
            <a:pPr algn="ctr" rtl="1"/>
            <a:endParaRPr lang="ar-SA" b="1" dirty="0">
              <a:ln w="0"/>
              <a:solidFill>
                <a:srgbClr val="FF0000"/>
              </a:solidFill>
              <a:effectLst>
                <a:outerShdw blurRad="38100" dist="19050" dir="2700000" algn="tl" rotWithShape="0">
                  <a:schemeClr val="dk1">
                    <a:alpha val="40000"/>
                  </a:schemeClr>
                </a:outerShdw>
              </a:effectLst>
            </a:endParaRPr>
          </a:p>
          <a:p>
            <a:pPr algn="ctr" rtl="1"/>
            <a:endParaRPr lang="ar-SA" b="1" dirty="0">
              <a:ln w="0"/>
              <a:solidFill>
                <a:srgbClr val="FF0000"/>
              </a:solidFill>
              <a:effectLst>
                <a:outerShdw blurRad="38100" dist="19050" dir="2700000" algn="tl" rotWithShape="0">
                  <a:schemeClr val="dk1">
                    <a:alpha val="40000"/>
                  </a:schemeClr>
                </a:outerShdw>
              </a:effectLst>
            </a:endParaRPr>
          </a:p>
          <a:p>
            <a:pPr algn="ctr" rtl="1"/>
            <a:endParaRPr lang="ar-SA" b="1" dirty="0">
              <a:ln w="0"/>
              <a:solidFill>
                <a:srgbClr val="FF0000"/>
              </a:solidFill>
              <a:effectLst>
                <a:outerShdw blurRad="38100" dist="19050" dir="2700000" algn="tl" rotWithShape="0">
                  <a:schemeClr val="dk1">
                    <a:alpha val="40000"/>
                  </a:schemeClr>
                </a:outerShdw>
              </a:effectLst>
            </a:endParaRPr>
          </a:p>
          <a:p>
            <a:pPr algn="ctr" rtl="1"/>
            <a:endParaRPr lang="en-GB" b="1" dirty="0">
              <a:ln w="0"/>
              <a:solidFill>
                <a:srgbClr val="FF0000"/>
              </a:solidFill>
              <a:effectLst>
                <a:outerShdw blurRad="38100" dist="19050" dir="2700000" algn="tl" rotWithShape="0">
                  <a:schemeClr val="dk1">
                    <a:alpha val="40000"/>
                  </a:schemeClr>
                </a:outerShdw>
              </a:effectLst>
            </a:endParaRPr>
          </a:p>
          <a:p>
            <a:pPr algn="ctr" rtl="1"/>
            <a:endParaRPr lang="ar-SA" b="1" dirty="0">
              <a:ln w="0"/>
              <a:solidFill>
                <a:srgbClr val="FF0000"/>
              </a:solidFill>
              <a:effectLst>
                <a:outerShdw blurRad="38100" dist="19050" dir="2700000" algn="tl" rotWithShape="0">
                  <a:schemeClr val="dk1">
                    <a:alpha val="40000"/>
                  </a:schemeClr>
                </a:outerShdw>
              </a:effectLst>
            </a:endParaRPr>
          </a:p>
          <a:p>
            <a:pPr algn="ctr" rtl="1"/>
            <a:r>
              <a:rPr lang="ar-SA" b="1" u="sng" dirty="0">
                <a:ln w="0"/>
                <a:solidFill>
                  <a:srgbClr val="FF0000"/>
                </a:solidFill>
                <a:effectLst>
                  <a:outerShdw blurRad="38100" dist="19050" dir="2700000" algn="tl" rotWithShape="0">
                    <a:schemeClr val="dk1">
                      <a:alpha val="40000"/>
                    </a:schemeClr>
                  </a:outerShdw>
                </a:effectLst>
              </a:rPr>
              <a:t>يتم تحديد الكاميرات و العدسات حسب المواقع و يفضل وجود الكاميرات مع الحساس على مداخل المنشأة جميعها  </a:t>
            </a:r>
          </a:p>
        </p:txBody>
      </p:sp>
      <p:sp>
        <p:nvSpPr>
          <p:cNvPr id="12" name="Title 3"/>
          <p:cNvSpPr>
            <a:spLocks noGrp="1"/>
          </p:cNvSpPr>
          <p:nvPr>
            <p:ph type="title"/>
          </p:nvPr>
        </p:nvSpPr>
        <p:spPr>
          <a:xfrm>
            <a:off x="0" y="662008"/>
            <a:ext cx="10071463" cy="1325563"/>
          </a:xfrm>
        </p:spPr>
        <p:txBody>
          <a:bodyPr/>
          <a:lstStyle/>
          <a:p>
            <a:r>
              <a:rPr lang="ar-SA" u="sng" dirty="0">
                <a:solidFill>
                  <a:schemeClr val="accent2"/>
                </a:solidFill>
              </a:rPr>
              <a:t>جهاز حساس  و مقوي قراءة حرارة الجسم للكاميرات :</a:t>
            </a:r>
            <a:endParaRPr lang="en-US" u="sng" dirty="0">
              <a:solidFill>
                <a:schemeClr val="accent2"/>
              </a:solidFill>
            </a:endParaRPr>
          </a:p>
        </p:txBody>
      </p:sp>
      <p:pic>
        <p:nvPicPr>
          <p:cNvPr id="4" name="Picture 3"/>
          <p:cNvPicPr>
            <a:picLocks noChangeAspect="1"/>
          </p:cNvPicPr>
          <p:nvPr/>
        </p:nvPicPr>
        <p:blipFill>
          <a:blip r:embed="rId3"/>
          <a:stretch>
            <a:fillRect/>
          </a:stretch>
        </p:blipFill>
        <p:spPr>
          <a:xfrm>
            <a:off x="7923626" y="4440126"/>
            <a:ext cx="689590" cy="722957"/>
          </a:xfrm>
          <a:prstGeom prst="rect">
            <a:avLst/>
          </a:prstGeom>
        </p:spPr>
      </p:pic>
      <p:pic>
        <p:nvPicPr>
          <p:cNvPr id="5" name="Picture 4"/>
          <p:cNvPicPr>
            <a:picLocks noChangeAspect="1"/>
          </p:cNvPicPr>
          <p:nvPr/>
        </p:nvPicPr>
        <p:blipFill>
          <a:blip r:embed="rId4"/>
          <a:stretch>
            <a:fillRect/>
          </a:stretch>
        </p:blipFill>
        <p:spPr>
          <a:xfrm>
            <a:off x="9340418" y="2102351"/>
            <a:ext cx="2337775" cy="2337775"/>
          </a:xfrm>
          <a:prstGeom prst="rect">
            <a:avLst/>
          </a:prstGeom>
        </p:spPr>
      </p:pic>
    </p:spTree>
    <p:extLst>
      <p:ext uri="{BB962C8B-B14F-4D97-AF65-F5344CB8AC3E}">
        <p14:creationId xmlns:p14="http://schemas.microsoft.com/office/powerpoint/2010/main" val="202371445"/>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49547B-1972-41DB-94A3-7908602EDC18}"/>
              </a:ext>
            </a:extLst>
          </p:cNvPr>
          <p:cNvSpPr/>
          <p:nvPr/>
        </p:nvSpPr>
        <p:spPr>
          <a:xfrm>
            <a:off x="1195645" y="2726467"/>
            <a:ext cx="6460375" cy="2308324"/>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جهاز التسجيل الخاص بالكاميرات يقوم بتسجيل الصور و الفيديوهات و يتم عرض و نشر الصور و الفديوهات من خلال الشبكة عن طريق الملفات المحفوظة بداخل جهاز التسجيل</a:t>
            </a:r>
            <a:endParaRPr lang="ar-SA" b="1" dirty="0">
              <a:ln w="0"/>
              <a:solidFill>
                <a:srgbClr val="FF0000"/>
              </a:solidFill>
              <a:effectLst>
                <a:outerShdw blurRad="38100" dist="19050" dir="2700000" algn="tl" rotWithShape="0">
                  <a:schemeClr val="dk1">
                    <a:alpha val="40000"/>
                  </a:schemeClr>
                </a:outerShdw>
              </a:effectLst>
            </a:endParaRPr>
          </a:p>
          <a:p>
            <a:pPr algn="ctr" rtl="1"/>
            <a:endParaRPr lang="en-GB" b="1" dirty="0">
              <a:ln w="0"/>
              <a:solidFill>
                <a:srgbClr val="FF0000"/>
              </a:solidFill>
              <a:effectLst>
                <a:outerShdw blurRad="38100" dist="19050" dir="2700000" algn="tl" rotWithShape="0">
                  <a:schemeClr val="dk1">
                    <a:alpha val="40000"/>
                  </a:schemeClr>
                </a:outerShdw>
              </a:effectLst>
            </a:endParaRPr>
          </a:p>
          <a:p>
            <a:pPr algn="ctr" rtl="1"/>
            <a:endParaRPr lang="en-GB" b="1" dirty="0">
              <a:ln w="0"/>
              <a:solidFill>
                <a:srgbClr val="FF0000"/>
              </a:solidFill>
              <a:effectLst>
                <a:outerShdw blurRad="38100" dist="19050" dir="2700000" algn="tl" rotWithShape="0">
                  <a:schemeClr val="dk1">
                    <a:alpha val="40000"/>
                  </a:schemeClr>
                </a:outerShdw>
              </a:effectLst>
            </a:endParaRPr>
          </a:p>
          <a:p>
            <a:pPr algn="ctr" rtl="1"/>
            <a:endParaRPr lang="ar-SA" b="1" dirty="0">
              <a:ln w="0"/>
              <a:solidFill>
                <a:srgbClr val="FF0000"/>
              </a:solidFill>
              <a:effectLst>
                <a:outerShdw blurRad="38100" dist="19050" dir="2700000" algn="tl" rotWithShape="0">
                  <a:schemeClr val="dk1">
                    <a:alpha val="40000"/>
                  </a:schemeClr>
                </a:outerShdw>
              </a:effectLst>
            </a:endParaRPr>
          </a:p>
          <a:p>
            <a:pPr algn="ctr" rtl="1"/>
            <a:r>
              <a:rPr lang="ar-SA" b="1" u="sng" dirty="0">
                <a:ln w="0"/>
                <a:solidFill>
                  <a:srgbClr val="FF0000"/>
                </a:solidFill>
                <a:effectLst>
                  <a:outerShdw blurRad="38100" dist="19050" dir="2700000" algn="tl" rotWithShape="0">
                    <a:schemeClr val="dk1">
                      <a:alpha val="40000"/>
                    </a:schemeClr>
                  </a:outerShdw>
                </a:effectLst>
              </a:rPr>
              <a:t>يتم تحديد مدة التسجيل حسب متطلبات وزارة الداخلية السعودية أو حسب متطلبات العميل بحيث لا تقل عن الفترة المحددة من قبل الوزارة   </a:t>
            </a:r>
          </a:p>
        </p:txBody>
      </p:sp>
      <p:sp>
        <p:nvSpPr>
          <p:cNvPr id="12" name="Title 3"/>
          <p:cNvSpPr>
            <a:spLocks noGrp="1"/>
          </p:cNvSpPr>
          <p:nvPr>
            <p:ph type="title"/>
          </p:nvPr>
        </p:nvSpPr>
        <p:spPr>
          <a:xfrm>
            <a:off x="2353315" y="265373"/>
            <a:ext cx="7615844" cy="1325563"/>
          </a:xfrm>
        </p:spPr>
        <p:txBody>
          <a:bodyPr/>
          <a:lstStyle/>
          <a:p>
            <a:r>
              <a:rPr lang="ar-SA" u="sng" dirty="0">
                <a:solidFill>
                  <a:schemeClr val="accent2"/>
                </a:solidFill>
              </a:rPr>
              <a:t>جهاز التسجيل الخاص بالكاميرات :</a:t>
            </a:r>
            <a:endParaRPr lang="en-US" u="sng" dirty="0">
              <a:solidFill>
                <a:schemeClr val="accent2"/>
              </a:solidFill>
            </a:endParaRPr>
          </a:p>
        </p:txBody>
      </p:sp>
      <p:pic>
        <p:nvPicPr>
          <p:cNvPr id="4" name="Picture 3"/>
          <p:cNvPicPr>
            <a:picLocks noChangeAspect="1"/>
          </p:cNvPicPr>
          <p:nvPr/>
        </p:nvPicPr>
        <p:blipFill>
          <a:blip r:embed="rId3"/>
          <a:stretch>
            <a:fillRect/>
          </a:stretch>
        </p:blipFill>
        <p:spPr>
          <a:xfrm>
            <a:off x="7585546" y="4311834"/>
            <a:ext cx="689590" cy="722957"/>
          </a:xfrm>
          <a:prstGeom prst="rect">
            <a:avLst/>
          </a:prstGeom>
        </p:spPr>
      </p:pic>
      <p:pic>
        <p:nvPicPr>
          <p:cNvPr id="5" name="Picture 4"/>
          <p:cNvPicPr>
            <a:picLocks noChangeAspect="1"/>
          </p:cNvPicPr>
          <p:nvPr/>
        </p:nvPicPr>
        <p:blipFill>
          <a:blip r:embed="rId4"/>
          <a:stretch>
            <a:fillRect/>
          </a:stretch>
        </p:blipFill>
        <p:spPr>
          <a:xfrm>
            <a:off x="7930341" y="2726467"/>
            <a:ext cx="4077636" cy="877127"/>
          </a:xfrm>
          <a:prstGeom prst="rect">
            <a:avLst/>
          </a:prstGeom>
        </p:spPr>
      </p:pic>
    </p:spTree>
    <p:extLst>
      <p:ext uri="{BB962C8B-B14F-4D97-AF65-F5344CB8AC3E}">
        <p14:creationId xmlns:p14="http://schemas.microsoft.com/office/powerpoint/2010/main" val="4044421453"/>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Title 3"/>
          <p:cNvSpPr>
            <a:spLocks noGrp="1"/>
          </p:cNvSpPr>
          <p:nvPr>
            <p:ph type="title"/>
          </p:nvPr>
        </p:nvSpPr>
        <p:spPr>
          <a:xfrm>
            <a:off x="189807" y="257060"/>
            <a:ext cx="10515600" cy="1325563"/>
          </a:xfrm>
        </p:spPr>
        <p:txBody>
          <a:bodyPr/>
          <a:lstStyle/>
          <a:p>
            <a:r>
              <a:rPr lang="ar-SA" u="sng" dirty="0">
                <a:solidFill>
                  <a:schemeClr val="accent2"/>
                </a:solidFill>
              </a:rPr>
              <a:t>نموذج حلول التقنية الخاصة بالكشف عن الوباء: </a:t>
            </a:r>
            <a:endParaRPr lang="en-US" u="sng" dirty="0">
              <a:solidFill>
                <a:schemeClr val="accent2"/>
              </a:solidFill>
            </a:endParaRPr>
          </a:p>
        </p:txBody>
      </p:sp>
      <p:pic>
        <p:nvPicPr>
          <p:cNvPr id="2" name="Hikvision Fever Screening Thermal Camer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21897" y="1439024"/>
            <a:ext cx="6851420" cy="3853924"/>
          </a:xfrm>
          <a:prstGeom prst="rect">
            <a:avLst/>
          </a:prstGeom>
        </p:spPr>
      </p:pic>
    </p:spTree>
    <p:extLst>
      <p:ext uri="{BB962C8B-B14F-4D97-AF65-F5344CB8AC3E}">
        <p14:creationId xmlns:p14="http://schemas.microsoft.com/office/powerpoint/2010/main" val="1568972629"/>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7E52B1DE-87DC-4B35-910E-70B51D5E94E9}"/>
              </a:ext>
            </a:extLst>
          </p:cNvPr>
          <p:cNvSpPr txBox="1"/>
          <p:nvPr/>
        </p:nvSpPr>
        <p:spPr>
          <a:xfrm>
            <a:off x="9653296" y="203336"/>
            <a:ext cx="1651414" cy="523220"/>
          </a:xfrm>
          <a:prstGeom prst="rect">
            <a:avLst/>
          </a:prstGeom>
          <a:noFill/>
          <a:effectLst>
            <a:outerShdw blurRad="50800" dist="38100" dir="2700000" algn="tl" rotWithShape="0">
              <a:prstClr val="black">
                <a:alpha val="40000"/>
              </a:prstClr>
            </a:outerShdw>
          </a:effectLst>
        </p:spPr>
        <p:txBody>
          <a:bodyPr wrap="none" rtlCol="0">
            <a:spAutoFit/>
          </a:bodyPr>
          <a:lstStyle/>
          <a:p>
            <a:pPr algn="r" rtl="1"/>
            <a:r>
              <a:rPr lang="ar-SA" sz="2800" b="1" dirty="0">
                <a:solidFill>
                  <a:schemeClr val="bg1"/>
                </a:solidFill>
              </a:rPr>
              <a:t>شكراً لكم ،،،</a:t>
            </a:r>
            <a:endParaRPr lang="en-US" sz="2800" dirty="0">
              <a:solidFill>
                <a:schemeClr val="bg1"/>
              </a:solidFill>
            </a:endParaRPr>
          </a:p>
        </p:txBody>
      </p:sp>
      <p:pic>
        <p:nvPicPr>
          <p:cNvPr id="34" name="Picture 33">
            <a:extLst>
              <a:ext uri="{FF2B5EF4-FFF2-40B4-BE49-F238E27FC236}">
                <a16:creationId xmlns:a16="http://schemas.microsoft.com/office/drawing/2014/main" id="{7E31C902-A2AA-4CA8-9100-90EE48A70C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231" y="2561541"/>
            <a:ext cx="4290202" cy="2118057"/>
          </a:xfrm>
          <a:prstGeom prst="rect">
            <a:avLst/>
          </a:prstGeom>
        </p:spPr>
      </p:pic>
    </p:spTree>
    <p:extLst>
      <p:ext uri="{BB962C8B-B14F-4D97-AF65-F5344CB8AC3E}">
        <p14:creationId xmlns:p14="http://schemas.microsoft.com/office/powerpoint/2010/main" val="3170607448"/>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3470405-8EAA-4FCA-8CB0-D6F6B07F7D9E}"/>
              </a:ext>
            </a:extLst>
          </p:cNvPr>
          <p:cNvSpPr txBox="1">
            <a:spLocks/>
          </p:cNvSpPr>
          <p:nvPr/>
        </p:nvSpPr>
        <p:spPr>
          <a:xfrm>
            <a:off x="6095999" y="1720867"/>
            <a:ext cx="5637440" cy="1045296"/>
          </a:xfrm>
          <a:prstGeom prst="rect">
            <a:avLst/>
          </a:prstGeom>
          <a:effectLst/>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lnSpc>
                <a:spcPct val="150000"/>
              </a:lnSpc>
              <a:spcBef>
                <a:spcPts val="0"/>
              </a:spcBef>
            </a:pPr>
            <a:r>
              <a:rPr lang="ar-SA" sz="1700" b="1" dirty="0">
                <a:solidFill>
                  <a:schemeClr val="accent2">
                    <a:lumMod val="75000"/>
                  </a:schemeClr>
                </a:solidFill>
              </a:rPr>
              <a:t>هي إحدى شركات مجموعة بن زومة وتعتبر الذراع التقني للمجموعة ، و قد  أنشأت خصيصاً للعمل في مجالات التقنيات الحديثة وذلك استجابة لرؤية المملكة العربية السعودية للتطوير المستمر والبناء على أعلى المستويات من التقنية.</a:t>
            </a:r>
            <a:endParaRPr lang="en-US" sz="1700" b="1" dirty="0">
              <a:solidFill>
                <a:schemeClr val="accent2">
                  <a:lumMod val="75000"/>
                </a:schemeClr>
              </a:solidFill>
            </a:endParaRPr>
          </a:p>
        </p:txBody>
      </p:sp>
      <p:sp>
        <p:nvSpPr>
          <p:cNvPr id="8" name="Rectangle 7">
            <a:extLst>
              <a:ext uri="{FF2B5EF4-FFF2-40B4-BE49-F238E27FC236}">
                <a16:creationId xmlns:a16="http://schemas.microsoft.com/office/drawing/2014/main" id="{9FE0AC15-1948-40AA-BD35-F43C7D0AEFE2}"/>
              </a:ext>
            </a:extLst>
          </p:cNvPr>
          <p:cNvSpPr/>
          <p:nvPr/>
        </p:nvSpPr>
        <p:spPr>
          <a:xfrm>
            <a:off x="4949689" y="921404"/>
            <a:ext cx="2292614" cy="769441"/>
          </a:xfrm>
          <a:prstGeom prst="rect">
            <a:avLst/>
          </a:prstGeom>
        </p:spPr>
        <p:txBody>
          <a:bodyPr wrap="none">
            <a:spAutoFit/>
          </a:bodyPr>
          <a:lstStyle/>
          <a:p>
            <a:pPr algn="ctr"/>
            <a:r>
              <a:rPr lang="ar-SA" sz="2200" b="1" dirty="0">
                <a:ln w="0"/>
                <a:effectLst>
                  <a:outerShdw blurRad="38100" dist="19050" dir="2700000" algn="tl" rotWithShape="0">
                    <a:schemeClr val="dk1">
                      <a:alpha val="40000"/>
                    </a:schemeClr>
                  </a:outerShdw>
                </a:effectLst>
              </a:rPr>
              <a:t>شركة بن زومة للتقنية </a:t>
            </a:r>
            <a:endParaRPr lang="en-US" sz="2200" b="1" dirty="0">
              <a:ln w="0"/>
              <a:effectLst>
                <a:outerShdw blurRad="38100" dist="19050" dir="2700000" algn="tl" rotWithShape="0">
                  <a:schemeClr val="dk1">
                    <a:alpha val="40000"/>
                  </a:schemeClr>
                </a:outerShdw>
              </a:effectLst>
            </a:endParaRPr>
          </a:p>
          <a:p>
            <a:pPr algn="ctr"/>
            <a:r>
              <a:rPr lang="en-AU" sz="2200" b="1" dirty="0" err="1">
                <a:ln w="0"/>
                <a:effectLst>
                  <a:outerShdw blurRad="38100" dist="19050" dir="2700000" algn="tl" rotWithShape="0">
                    <a:schemeClr val="dk1">
                      <a:alpha val="40000"/>
                    </a:schemeClr>
                  </a:outerShdw>
                </a:effectLst>
              </a:rPr>
              <a:t>Binzomah</a:t>
            </a:r>
            <a:r>
              <a:rPr lang="en-AU" sz="2200" b="1" dirty="0">
                <a:ln w="0"/>
                <a:effectLst>
                  <a:outerShdw blurRad="38100" dist="19050" dir="2700000" algn="tl" rotWithShape="0">
                    <a:schemeClr val="dk1">
                      <a:alpha val="40000"/>
                    </a:schemeClr>
                  </a:outerShdw>
                </a:effectLst>
              </a:rPr>
              <a:t> Tech</a:t>
            </a:r>
            <a:endParaRPr lang="en-US" sz="2200" b="1" dirty="0">
              <a:ln w="0"/>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0EE5B550-07F5-4235-8539-9D6303A5FF91}"/>
              </a:ext>
            </a:extLst>
          </p:cNvPr>
          <p:cNvSpPr/>
          <p:nvPr/>
        </p:nvSpPr>
        <p:spPr>
          <a:xfrm>
            <a:off x="6095999" y="3781241"/>
            <a:ext cx="5637440" cy="1323439"/>
          </a:xfrm>
          <a:prstGeom prst="rect">
            <a:avLst/>
          </a:prstGeom>
        </p:spPr>
        <p:txBody>
          <a:bodyPr wrap="square">
            <a:spAutoFit/>
          </a:bodyPr>
          <a:lstStyle/>
          <a:p>
            <a:pPr algn="just" rtl="1"/>
            <a:r>
              <a:rPr lang="ar-SA" sz="1600" b="1" dirty="0">
                <a:solidFill>
                  <a:schemeClr val="accent2">
                    <a:lumMod val="75000"/>
                  </a:schemeClr>
                </a:solidFill>
              </a:rPr>
              <a:t>فريق عمل احترافي متكامل وعلى درجة عالية من المسؤولية والكفاءة ويعمل بجد من أجل توفير الحلول التقنية التي تدعم تكامل الأنظمة لضمان نجاح المشاريع على اختلاف مستوياتها الصغيرة والمتوسطة والكبيرة</a:t>
            </a:r>
            <a:r>
              <a:rPr lang="en-US" sz="1600" b="1" dirty="0">
                <a:solidFill>
                  <a:schemeClr val="accent2">
                    <a:lumMod val="75000"/>
                  </a:schemeClr>
                </a:solidFill>
              </a:rPr>
              <a:t> </a:t>
            </a:r>
            <a:r>
              <a:rPr lang="ar-SA" sz="1600" b="1" dirty="0">
                <a:solidFill>
                  <a:schemeClr val="accent2">
                    <a:lumMod val="75000"/>
                  </a:schemeClr>
                </a:solidFill>
              </a:rPr>
              <a:t>وتنوع قطاعاتها</a:t>
            </a:r>
            <a:r>
              <a:rPr lang="en-US" sz="1600" b="1" dirty="0">
                <a:solidFill>
                  <a:schemeClr val="accent2">
                    <a:lumMod val="75000"/>
                  </a:schemeClr>
                </a:solidFill>
              </a:rPr>
              <a:t> </a:t>
            </a:r>
            <a:r>
              <a:rPr lang="ar-SA" sz="1600" b="1" dirty="0">
                <a:solidFill>
                  <a:schemeClr val="accent2">
                    <a:lumMod val="75000"/>
                  </a:schemeClr>
                </a:solidFill>
              </a:rPr>
              <a:t>الحكومية ، العامة والخاصة و في مجالات حلول تقنية المعلومات والاتصالات ، حلول الهندسة الأمنية ، أنظمة التيار المنخفض ، الهندسة الكهربائية والميكانيكية و تجهيزات البنية التحتية.</a:t>
            </a:r>
            <a:endParaRPr lang="en-US" sz="1600" b="1" dirty="0">
              <a:solidFill>
                <a:schemeClr val="accent2">
                  <a:lumMod val="75000"/>
                </a:schemeClr>
              </a:solidFill>
            </a:endParaRPr>
          </a:p>
        </p:txBody>
      </p:sp>
      <p:sp>
        <p:nvSpPr>
          <p:cNvPr id="10" name="Rectangle 9">
            <a:extLst>
              <a:ext uri="{FF2B5EF4-FFF2-40B4-BE49-F238E27FC236}">
                <a16:creationId xmlns:a16="http://schemas.microsoft.com/office/drawing/2014/main" id="{03A4A8AF-B992-4F95-ADBC-DB1949C839B9}"/>
              </a:ext>
            </a:extLst>
          </p:cNvPr>
          <p:cNvSpPr/>
          <p:nvPr/>
        </p:nvSpPr>
        <p:spPr>
          <a:xfrm>
            <a:off x="5480285" y="2997735"/>
            <a:ext cx="1231426" cy="769441"/>
          </a:xfrm>
          <a:prstGeom prst="rect">
            <a:avLst/>
          </a:prstGeom>
        </p:spPr>
        <p:txBody>
          <a:bodyPr wrap="none">
            <a:spAutoFit/>
          </a:bodyPr>
          <a:lstStyle/>
          <a:p>
            <a:pPr algn="ctr" rtl="1"/>
            <a:r>
              <a:rPr lang="ar-SA" sz="2200" b="1" dirty="0">
                <a:ln w="0"/>
                <a:effectLst>
                  <a:outerShdw blurRad="38100" dist="19050" dir="2700000" algn="tl" rotWithShape="0">
                    <a:schemeClr val="dk1">
                      <a:alpha val="40000"/>
                    </a:schemeClr>
                  </a:outerShdw>
                </a:effectLst>
              </a:rPr>
              <a:t>هـدفـنـا</a:t>
            </a:r>
            <a:endParaRPr lang="en-US" sz="2200" b="1" dirty="0">
              <a:ln w="0"/>
              <a:effectLst>
                <a:outerShdw blurRad="38100" dist="19050" dir="2700000" algn="tl" rotWithShape="0">
                  <a:schemeClr val="dk1">
                    <a:alpha val="40000"/>
                  </a:schemeClr>
                </a:outerShdw>
              </a:effectLst>
            </a:endParaRPr>
          </a:p>
          <a:p>
            <a:pPr algn="ctr" rtl="1"/>
            <a:r>
              <a:rPr lang="en-US" sz="2200" b="1" dirty="0">
                <a:ln w="0"/>
                <a:effectLst>
                  <a:outerShdw blurRad="38100" dist="19050" dir="2700000" algn="tl" rotWithShape="0">
                    <a:schemeClr val="dk1">
                      <a:alpha val="40000"/>
                    </a:schemeClr>
                  </a:outerShdw>
                </a:effectLst>
              </a:rPr>
              <a:t>Our Goal</a:t>
            </a:r>
          </a:p>
        </p:txBody>
      </p:sp>
      <p:sp>
        <p:nvSpPr>
          <p:cNvPr id="2" name="Rectangle 1">
            <a:extLst>
              <a:ext uri="{FF2B5EF4-FFF2-40B4-BE49-F238E27FC236}">
                <a16:creationId xmlns:a16="http://schemas.microsoft.com/office/drawing/2014/main" id="{047DA0D8-F5A0-431D-A9D0-C845647C8D6B}"/>
              </a:ext>
            </a:extLst>
          </p:cNvPr>
          <p:cNvSpPr/>
          <p:nvPr/>
        </p:nvSpPr>
        <p:spPr>
          <a:xfrm>
            <a:off x="458560" y="1720867"/>
            <a:ext cx="5637440" cy="1208023"/>
          </a:xfrm>
          <a:prstGeom prst="rect">
            <a:avLst/>
          </a:prstGeom>
        </p:spPr>
        <p:txBody>
          <a:bodyPr wrap="square">
            <a:spAutoFit/>
          </a:bodyPr>
          <a:lstStyle/>
          <a:p>
            <a:pPr algn="just">
              <a:lnSpc>
                <a:spcPct val="100000"/>
              </a:lnSpc>
              <a:spcBef>
                <a:spcPts val="0"/>
              </a:spcBef>
            </a:pPr>
            <a:r>
              <a:rPr lang="en-AU" sz="1450" dirty="0" err="1">
                <a:ln w="0"/>
                <a:solidFill>
                  <a:schemeClr val="accent1"/>
                </a:solidFill>
              </a:rPr>
              <a:t>Binzomah</a:t>
            </a:r>
            <a:r>
              <a:rPr lang="en-AU" sz="1450" dirty="0">
                <a:ln w="0"/>
                <a:solidFill>
                  <a:schemeClr val="accent1"/>
                </a:solidFill>
              </a:rPr>
              <a:t> Tech is a member of </a:t>
            </a:r>
            <a:r>
              <a:rPr lang="en-AU" sz="1450" dirty="0" err="1">
                <a:ln w="0"/>
                <a:solidFill>
                  <a:schemeClr val="accent1"/>
                </a:solidFill>
              </a:rPr>
              <a:t>Binzomah</a:t>
            </a:r>
            <a:r>
              <a:rPr lang="en-AU" sz="1450" dirty="0">
                <a:ln w="0"/>
                <a:solidFill>
                  <a:schemeClr val="accent1"/>
                </a:solidFill>
              </a:rPr>
              <a:t> Group of companies and is considered the technology arm of the group. </a:t>
            </a:r>
            <a:r>
              <a:rPr lang="en-AU" sz="1450" dirty="0" err="1">
                <a:ln w="0"/>
                <a:solidFill>
                  <a:schemeClr val="accent1"/>
                </a:solidFill>
              </a:rPr>
              <a:t>Binzomah</a:t>
            </a:r>
            <a:r>
              <a:rPr lang="en-AU" sz="1450" dirty="0">
                <a:ln w="0"/>
                <a:solidFill>
                  <a:schemeClr val="accent1"/>
                </a:solidFill>
              </a:rPr>
              <a:t> Tech was purposely established to work in the modern technology sector and to realize the kingdom of Saudi Arabia’s vision of continuous development utilizing the highest technology and renewable energy standards.</a:t>
            </a:r>
          </a:p>
        </p:txBody>
      </p:sp>
      <p:sp>
        <p:nvSpPr>
          <p:cNvPr id="3" name="Rectangle 2">
            <a:extLst>
              <a:ext uri="{FF2B5EF4-FFF2-40B4-BE49-F238E27FC236}">
                <a16:creationId xmlns:a16="http://schemas.microsoft.com/office/drawing/2014/main" id="{CBBFADD4-12C1-4D00-8C00-21FD58AAEA5C}"/>
              </a:ext>
            </a:extLst>
          </p:cNvPr>
          <p:cNvSpPr/>
          <p:nvPr/>
        </p:nvSpPr>
        <p:spPr>
          <a:xfrm>
            <a:off x="458557" y="3778391"/>
            <a:ext cx="5637439" cy="1477328"/>
          </a:xfrm>
          <a:prstGeom prst="rect">
            <a:avLst/>
          </a:prstGeom>
        </p:spPr>
        <p:txBody>
          <a:bodyPr wrap="square">
            <a:spAutoFit/>
          </a:bodyPr>
          <a:lstStyle/>
          <a:p>
            <a:pPr algn="just">
              <a:spcBef>
                <a:spcPts val="1000"/>
              </a:spcBef>
            </a:pPr>
            <a:r>
              <a:rPr lang="en-AU" sz="1500" dirty="0">
                <a:ln w="0"/>
                <a:solidFill>
                  <a:schemeClr val="accent1"/>
                </a:solidFill>
              </a:rPr>
              <a:t>Today </a:t>
            </a:r>
            <a:r>
              <a:rPr lang="en-AU" sz="1500" dirty="0" err="1">
                <a:ln w="0"/>
                <a:solidFill>
                  <a:schemeClr val="accent1"/>
                </a:solidFill>
              </a:rPr>
              <a:t>Binzomah</a:t>
            </a:r>
            <a:r>
              <a:rPr lang="en-AU" sz="1500" dirty="0">
                <a:ln w="0"/>
                <a:solidFill>
                  <a:schemeClr val="accent1"/>
                </a:solidFill>
              </a:rPr>
              <a:t> Tech has a highly trained, qualified and hardworking team. This team is trained to support full system integration, and achieve a high success for projects of all sizes (small, medium and large), and in several sectors ( governmental, public and private). </a:t>
            </a:r>
            <a:r>
              <a:rPr lang="en-AU" sz="1500" dirty="0" err="1">
                <a:ln w="0"/>
                <a:solidFill>
                  <a:schemeClr val="accent1"/>
                </a:solidFill>
              </a:rPr>
              <a:t>Binzomah</a:t>
            </a:r>
            <a:r>
              <a:rPr lang="en-AU" sz="1500" dirty="0">
                <a:ln w="0"/>
                <a:solidFill>
                  <a:schemeClr val="accent1"/>
                </a:solidFill>
              </a:rPr>
              <a:t> Tech solutions cover information and communication technology, security engineering solution low current systems.</a:t>
            </a:r>
            <a:endParaRPr lang="en-US" sz="1500" dirty="0">
              <a:ln w="0"/>
              <a:solidFill>
                <a:schemeClr val="accent1"/>
              </a:solidFill>
            </a:endParaRPr>
          </a:p>
        </p:txBody>
      </p:sp>
    </p:spTree>
    <p:extLst>
      <p:ext uri="{BB962C8B-B14F-4D97-AF65-F5344CB8AC3E}">
        <p14:creationId xmlns:p14="http://schemas.microsoft.com/office/powerpoint/2010/main" val="3484913786"/>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26078B-23E6-47D8-8934-3B3EAED051F9}"/>
              </a:ext>
            </a:extLst>
          </p:cNvPr>
          <p:cNvSpPr/>
          <p:nvPr/>
        </p:nvSpPr>
        <p:spPr>
          <a:xfrm>
            <a:off x="-190510" y="1370776"/>
            <a:ext cx="12440699" cy="163121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6000" b="1" dirty="0">
                <a:ln w="0"/>
                <a:solidFill>
                  <a:schemeClr val="accent2"/>
                </a:solidFill>
                <a:effectLst>
                  <a:outerShdw blurRad="38100" dist="25400" dir="5400000" algn="ctr" rotWithShape="0">
                    <a:srgbClr val="6E747A">
                      <a:alpha val="43000"/>
                    </a:srgbClr>
                  </a:outerShdw>
                </a:effectLst>
              </a:rPr>
              <a:t>الحلول للكشف عن وباء كورونا ( </a:t>
            </a:r>
            <a:r>
              <a:rPr lang="en-US" sz="6000" b="1" dirty="0">
                <a:ln w="0"/>
                <a:solidFill>
                  <a:schemeClr val="accent2"/>
                </a:solidFill>
                <a:effectLst>
                  <a:outerShdw blurRad="38100" dist="25400" dir="5400000" algn="ctr" rotWithShape="0">
                    <a:srgbClr val="6E747A">
                      <a:alpha val="43000"/>
                    </a:srgbClr>
                  </a:outerShdw>
                </a:effectLst>
              </a:rPr>
              <a:t> ( </a:t>
            </a:r>
            <a:r>
              <a:rPr lang="en-GB" sz="6000" b="1" dirty="0">
                <a:ln w="0"/>
                <a:solidFill>
                  <a:srgbClr val="FF0000"/>
                </a:solidFill>
                <a:effectLst>
                  <a:outerShdw blurRad="38100" dist="25400" dir="5400000" algn="ctr" rotWithShape="0">
                    <a:srgbClr val="6E747A">
                      <a:alpha val="43000"/>
                    </a:srgbClr>
                  </a:outerShdw>
                </a:effectLst>
              </a:rPr>
              <a:t>COVID -19</a:t>
            </a:r>
            <a:endParaRPr lang="en-US" sz="6000" b="1" dirty="0">
              <a:ln w="0"/>
              <a:solidFill>
                <a:srgbClr val="FF0000"/>
              </a:solidFill>
              <a:effectLst>
                <a:outerShdw blurRad="38100" dist="25400" dir="5400000" algn="ctr" rotWithShape="0">
                  <a:srgbClr val="6E747A">
                    <a:alpha val="43000"/>
                  </a:srgbClr>
                </a:outerShdw>
              </a:effectLst>
            </a:endParaRPr>
          </a:p>
          <a:p>
            <a:pPr algn="ctr" rtl="1"/>
            <a:r>
              <a:rPr lang="en-US" sz="4000" b="1" dirty="0">
                <a:ln w="0"/>
                <a:solidFill>
                  <a:schemeClr val="accent2"/>
                </a:solidFill>
                <a:effectLst>
                  <a:outerShdw blurRad="38100" dist="25400" dir="5400000" algn="ctr" rotWithShape="0">
                    <a:srgbClr val="6E747A">
                      <a:alpha val="43000"/>
                    </a:srgbClr>
                  </a:outerShdw>
                </a:effectLst>
              </a:rPr>
              <a:t>Solutions to detect the </a:t>
            </a:r>
            <a:r>
              <a:rPr lang="en-US" sz="4000" b="1" dirty="0" err="1">
                <a:ln w="0"/>
                <a:solidFill>
                  <a:schemeClr val="accent2"/>
                </a:solidFill>
                <a:effectLst>
                  <a:outerShdw blurRad="38100" dist="25400" dir="5400000" algn="ctr" rotWithShape="0">
                    <a:srgbClr val="6E747A">
                      <a:alpha val="43000"/>
                    </a:srgbClr>
                  </a:outerShdw>
                </a:effectLst>
              </a:rPr>
              <a:t>viruscorona</a:t>
            </a:r>
            <a:r>
              <a:rPr lang="en-US" sz="4000" b="1" dirty="0">
                <a:ln w="0"/>
                <a:solidFill>
                  <a:schemeClr val="accent2"/>
                </a:solidFill>
                <a:effectLst>
                  <a:outerShdw blurRad="38100" dist="25400" dir="5400000" algn="ctr" rotWithShape="0">
                    <a:srgbClr val="6E747A">
                      <a:alpha val="43000"/>
                    </a:srgbClr>
                  </a:outerShdw>
                </a:effectLst>
              </a:rPr>
              <a:t> ( </a:t>
            </a:r>
            <a:r>
              <a:rPr lang="en-US" sz="4000" b="1" dirty="0">
                <a:ln w="0"/>
                <a:solidFill>
                  <a:srgbClr val="FF0000"/>
                </a:solidFill>
                <a:effectLst>
                  <a:outerShdw blurRad="38100" dist="25400" dir="5400000" algn="ctr" rotWithShape="0">
                    <a:srgbClr val="6E747A">
                      <a:alpha val="43000"/>
                    </a:srgbClr>
                  </a:outerShdw>
                </a:effectLst>
              </a:rPr>
              <a:t>COVID – 19 </a:t>
            </a:r>
            <a:r>
              <a:rPr lang="en-US" sz="4000" b="1" dirty="0">
                <a:ln w="0"/>
                <a:solidFill>
                  <a:schemeClr val="accent2"/>
                </a:solidFill>
                <a:effectLst>
                  <a:outerShdw blurRad="38100" dist="25400" dir="5400000" algn="ctr" rotWithShape="0">
                    <a:srgbClr val="6E747A">
                      <a:alpha val="43000"/>
                    </a:srgbClr>
                  </a:outerShdw>
                </a:effectLst>
              </a:rPr>
              <a:t>)</a:t>
            </a:r>
            <a:endParaRPr lang="ar-SA" sz="4000" b="1" dirty="0">
              <a:ln w="0"/>
              <a:solidFill>
                <a:schemeClr val="accent2"/>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3"/>
          <a:stretch>
            <a:fillRect/>
          </a:stretch>
        </p:blipFill>
        <p:spPr>
          <a:xfrm>
            <a:off x="2354076" y="3233476"/>
            <a:ext cx="7351525" cy="2362990"/>
          </a:xfrm>
          <a:prstGeom prst="rect">
            <a:avLst/>
          </a:prstGeom>
        </p:spPr>
      </p:pic>
    </p:spTree>
    <p:extLst>
      <p:ext uri="{BB962C8B-B14F-4D97-AF65-F5344CB8AC3E}">
        <p14:creationId xmlns:p14="http://schemas.microsoft.com/office/powerpoint/2010/main" val="1933781432"/>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C49547B-1972-41DB-94A3-7908602EDC18}"/>
              </a:ext>
            </a:extLst>
          </p:cNvPr>
          <p:cNvSpPr/>
          <p:nvPr/>
        </p:nvSpPr>
        <p:spPr>
          <a:xfrm>
            <a:off x="1404850" y="1368925"/>
            <a:ext cx="8927869" cy="923330"/>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نظرا لما تم تدوله مأخرا في ما يتعلق بتفشي وباء الكورونا و المعروف بمسمى ( </a:t>
            </a:r>
            <a:r>
              <a:rPr lang="en-GB" b="1" dirty="0">
                <a:ln w="0"/>
                <a:effectLst>
                  <a:outerShdw blurRad="38100" dist="19050" dir="2700000" algn="tl" rotWithShape="0">
                    <a:schemeClr val="dk1">
                      <a:alpha val="40000"/>
                    </a:schemeClr>
                  </a:outerShdw>
                </a:effectLst>
              </a:rPr>
              <a:t> ( </a:t>
            </a:r>
            <a:r>
              <a:rPr lang="en-GB" b="1" dirty="0">
                <a:ln w="0"/>
                <a:solidFill>
                  <a:srgbClr val="FF0000"/>
                </a:solidFill>
                <a:effectLst>
                  <a:outerShdw blurRad="38100" dist="19050" dir="2700000" algn="tl" rotWithShape="0">
                    <a:schemeClr val="dk1">
                      <a:alpha val="40000"/>
                    </a:schemeClr>
                  </a:outerShdw>
                </a:effectLst>
              </a:rPr>
              <a:t>COVID – 19</a:t>
            </a:r>
            <a:r>
              <a:rPr lang="ar-SA" b="1" dirty="0">
                <a:ln w="0"/>
                <a:effectLst>
                  <a:outerShdw blurRad="38100" dist="19050" dir="2700000" algn="tl" rotWithShape="0">
                    <a:schemeClr val="dk1">
                      <a:alpha val="40000"/>
                    </a:schemeClr>
                  </a:outerShdw>
                </a:effectLst>
              </a:rPr>
              <a:t> فقد تبين للباحثبن أنه هناك من عوارض المرض إرتفاع في درجة حرارة الجسم و بذلك شركة بن زومة للتقنية تقترح في هذا الأمر محتوى تقني يظهر هذه العوارض تقنيا على المصابين حيتى يتم إكتشافهم داخل المنشأت</a:t>
            </a:r>
          </a:p>
        </p:txBody>
      </p:sp>
      <p:pic>
        <p:nvPicPr>
          <p:cNvPr id="2" name="Picture 1"/>
          <p:cNvPicPr>
            <a:picLocks noChangeAspect="1"/>
          </p:cNvPicPr>
          <p:nvPr/>
        </p:nvPicPr>
        <p:blipFill>
          <a:blip r:embed="rId4"/>
          <a:stretch>
            <a:fillRect/>
          </a:stretch>
        </p:blipFill>
        <p:spPr>
          <a:xfrm>
            <a:off x="3683001" y="2851265"/>
            <a:ext cx="3706904" cy="2417131"/>
          </a:xfrm>
          <a:prstGeom prst="rect">
            <a:avLst/>
          </a:prstGeom>
        </p:spPr>
      </p:pic>
    </p:spTree>
    <p:custDataLst>
      <p:tags r:id="rId1"/>
    </p:custDataLst>
    <p:extLst>
      <p:ext uri="{BB962C8B-B14F-4D97-AF65-F5344CB8AC3E}">
        <p14:creationId xmlns:p14="http://schemas.microsoft.com/office/powerpoint/2010/main" val="3093733707"/>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Freeform 20"/>
          <p:cNvSpPr>
            <a:spLocks noEditPoints="1"/>
          </p:cNvSpPr>
          <p:nvPr/>
        </p:nvSpPr>
        <p:spPr bwMode="auto">
          <a:xfrm>
            <a:off x="5951274" y="2008902"/>
            <a:ext cx="574561" cy="532651"/>
          </a:xfrm>
          <a:custGeom>
            <a:avLst/>
            <a:gdLst>
              <a:gd name="T0" fmla="*/ 2147483646 w 245"/>
              <a:gd name="T1" fmla="*/ 2147483646 h 246"/>
              <a:gd name="T2" fmla="*/ 2147483646 w 245"/>
              <a:gd name="T3" fmla="*/ 2147483646 h 246"/>
              <a:gd name="T4" fmla="*/ 2147483646 w 245"/>
              <a:gd name="T5" fmla="*/ 2147483646 h 246"/>
              <a:gd name="T6" fmla="*/ 2147483646 w 245"/>
              <a:gd name="T7" fmla="*/ 2147483646 h 246"/>
              <a:gd name="T8" fmla="*/ 2147483646 w 245"/>
              <a:gd name="T9" fmla="*/ 2147483646 h 246"/>
              <a:gd name="T10" fmla="*/ 2147483646 w 245"/>
              <a:gd name="T11" fmla="*/ 2147483646 h 246"/>
              <a:gd name="T12" fmla="*/ 2147483646 w 245"/>
              <a:gd name="T13" fmla="*/ 2147483646 h 246"/>
              <a:gd name="T14" fmla="*/ 2147483646 w 245"/>
              <a:gd name="T15" fmla="*/ 2147483646 h 246"/>
              <a:gd name="T16" fmla="*/ 2147483646 w 245"/>
              <a:gd name="T17" fmla="*/ 2147483646 h 246"/>
              <a:gd name="T18" fmla="*/ 2147483646 w 245"/>
              <a:gd name="T19" fmla="*/ 2147483646 h 246"/>
              <a:gd name="T20" fmla="*/ 2147483646 w 245"/>
              <a:gd name="T21" fmla="*/ 2147483646 h 246"/>
              <a:gd name="T22" fmla="*/ 2147483646 w 245"/>
              <a:gd name="T23" fmla="*/ 2147483646 h 246"/>
              <a:gd name="T24" fmla="*/ 2147483646 w 245"/>
              <a:gd name="T25" fmla="*/ 2147483646 h 246"/>
              <a:gd name="T26" fmla="*/ 2147483646 w 245"/>
              <a:gd name="T27" fmla="*/ 2147483646 h 246"/>
              <a:gd name="T28" fmla="*/ 2147483646 w 245"/>
              <a:gd name="T29" fmla="*/ 2147483646 h 246"/>
              <a:gd name="T30" fmla="*/ 2147483646 w 245"/>
              <a:gd name="T31" fmla="*/ 2147483646 h 246"/>
              <a:gd name="T32" fmla="*/ 2147483646 w 245"/>
              <a:gd name="T33" fmla="*/ 2147483646 h 246"/>
              <a:gd name="T34" fmla="*/ 2147483646 w 245"/>
              <a:gd name="T35" fmla="*/ 2147483646 h 246"/>
              <a:gd name="T36" fmla="*/ 2147483646 w 245"/>
              <a:gd name="T37" fmla="*/ 2147483646 h 246"/>
              <a:gd name="T38" fmla="*/ 2147483646 w 245"/>
              <a:gd name="T39" fmla="*/ 2147483646 h 246"/>
              <a:gd name="T40" fmla="*/ 2147483646 w 245"/>
              <a:gd name="T41" fmla="*/ 2147483646 h 246"/>
              <a:gd name="T42" fmla="*/ 2147483646 w 245"/>
              <a:gd name="T43" fmla="*/ 2147483646 h 246"/>
              <a:gd name="T44" fmla="*/ 2147483646 w 245"/>
              <a:gd name="T45" fmla="*/ 2147483646 h 246"/>
              <a:gd name="T46" fmla="*/ 2147483646 w 245"/>
              <a:gd name="T47" fmla="*/ 2147483646 h 246"/>
              <a:gd name="T48" fmla="*/ 0 w 245"/>
              <a:gd name="T49" fmla="*/ 2147483646 h 246"/>
              <a:gd name="T50" fmla="*/ 0 w 245"/>
              <a:gd name="T51" fmla="*/ 2147483646 h 246"/>
              <a:gd name="T52" fmla="*/ 2147483646 w 245"/>
              <a:gd name="T53" fmla="*/ 2147483646 h 246"/>
              <a:gd name="T54" fmla="*/ 2147483646 w 245"/>
              <a:gd name="T55" fmla="*/ 2147483646 h 246"/>
              <a:gd name="T56" fmla="*/ 2147483646 w 245"/>
              <a:gd name="T57" fmla="*/ 2147483646 h 246"/>
              <a:gd name="T58" fmla="*/ 2147483646 w 245"/>
              <a:gd name="T59" fmla="*/ 2147483646 h 2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5" h="246">
                <a:moveTo>
                  <a:pt x="241" y="39"/>
                </a:moveTo>
                <a:cubicBezTo>
                  <a:pt x="215" y="64"/>
                  <a:pt x="215" y="64"/>
                  <a:pt x="215" y="64"/>
                </a:cubicBezTo>
                <a:cubicBezTo>
                  <a:pt x="182" y="30"/>
                  <a:pt x="182" y="30"/>
                  <a:pt x="182" y="30"/>
                </a:cubicBezTo>
                <a:cubicBezTo>
                  <a:pt x="207" y="5"/>
                  <a:pt x="207" y="5"/>
                  <a:pt x="207" y="5"/>
                </a:cubicBezTo>
                <a:cubicBezTo>
                  <a:pt x="212" y="0"/>
                  <a:pt x="219" y="0"/>
                  <a:pt x="224" y="5"/>
                </a:cubicBezTo>
                <a:cubicBezTo>
                  <a:pt x="241" y="22"/>
                  <a:pt x="241" y="22"/>
                  <a:pt x="241" y="22"/>
                </a:cubicBezTo>
                <a:cubicBezTo>
                  <a:pt x="245" y="27"/>
                  <a:pt x="245" y="34"/>
                  <a:pt x="241" y="39"/>
                </a:cubicBezTo>
                <a:moveTo>
                  <a:pt x="63" y="148"/>
                </a:moveTo>
                <a:cubicBezTo>
                  <a:pt x="97" y="182"/>
                  <a:pt x="97" y="182"/>
                  <a:pt x="97" y="182"/>
                </a:cubicBezTo>
                <a:cubicBezTo>
                  <a:pt x="52" y="193"/>
                  <a:pt x="52" y="193"/>
                  <a:pt x="52" y="193"/>
                </a:cubicBezTo>
                <a:lnTo>
                  <a:pt x="63" y="148"/>
                </a:lnTo>
                <a:close/>
                <a:moveTo>
                  <a:pt x="207" y="73"/>
                </a:moveTo>
                <a:cubicBezTo>
                  <a:pt x="106" y="174"/>
                  <a:pt x="106" y="174"/>
                  <a:pt x="106" y="174"/>
                </a:cubicBezTo>
                <a:cubicBezTo>
                  <a:pt x="72" y="140"/>
                  <a:pt x="72" y="140"/>
                  <a:pt x="72" y="140"/>
                </a:cubicBezTo>
                <a:cubicBezTo>
                  <a:pt x="173" y="39"/>
                  <a:pt x="173" y="39"/>
                  <a:pt x="173" y="39"/>
                </a:cubicBezTo>
                <a:lnTo>
                  <a:pt x="207" y="73"/>
                </a:lnTo>
                <a:close/>
                <a:moveTo>
                  <a:pt x="24" y="38"/>
                </a:moveTo>
                <a:cubicBezTo>
                  <a:pt x="24" y="222"/>
                  <a:pt x="24" y="222"/>
                  <a:pt x="24" y="222"/>
                </a:cubicBezTo>
                <a:cubicBezTo>
                  <a:pt x="208" y="222"/>
                  <a:pt x="208" y="222"/>
                  <a:pt x="208" y="222"/>
                </a:cubicBezTo>
                <a:cubicBezTo>
                  <a:pt x="208" y="89"/>
                  <a:pt x="208" y="89"/>
                  <a:pt x="208" y="89"/>
                </a:cubicBezTo>
                <a:cubicBezTo>
                  <a:pt x="232" y="65"/>
                  <a:pt x="232" y="65"/>
                  <a:pt x="232" y="65"/>
                </a:cubicBezTo>
                <a:cubicBezTo>
                  <a:pt x="232" y="234"/>
                  <a:pt x="232" y="234"/>
                  <a:pt x="232" y="234"/>
                </a:cubicBezTo>
                <a:cubicBezTo>
                  <a:pt x="232" y="241"/>
                  <a:pt x="227" y="246"/>
                  <a:pt x="220" y="246"/>
                </a:cubicBezTo>
                <a:cubicBezTo>
                  <a:pt x="12" y="246"/>
                  <a:pt x="12" y="246"/>
                  <a:pt x="12" y="246"/>
                </a:cubicBezTo>
                <a:cubicBezTo>
                  <a:pt x="5" y="246"/>
                  <a:pt x="0" y="241"/>
                  <a:pt x="0" y="234"/>
                </a:cubicBezTo>
                <a:cubicBezTo>
                  <a:pt x="0" y="26"/>
                  <a:pt x="0" y="26"/>
                  <a:pt x="0" y="26"/>
                </a:cubicBezTo>
                <a:cubicBezTo>
                  <a:pt x="0" y="19"/>
                  <a:pt x="5" y="14"/>
                  <a:pt x="12" y="14"/>
                </a:cubicBezTo>
                <a:cubicBezTo>
                  <a:pt x="181" y="14"/>
                  <a:pt x="181" y="14"/>
                  <a:pt x="181" y="14"/>
                </a:cubicBezTo>
                <a:cubicBezTo>
                  <a:pt x="157" y="38"/>
                  <a:pt x="157" y="38"/>
                  <a:pt x="157" y="38"/>
                </a:cubicBezTo>
                <a:lnTo>
                  <a:pt x="2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 name="Title 3"/>
          <p:cNvSpPr txBox="1">
            <a:spLocks/>
          </p:cNvSpPr>
          <p:nvPr/>
        </p:nvSpPr>
        <p:spPr>
          <a:xfrm>
            <a:off x="2625437" y="683339"/>
            <a:ext cx="609461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u="sng" dirty="0">
                <a:solidFill>
                  <a:schemeClr val="accent2"/>
                </a:solidFill>
              </a:rPr>
              <a:t>المنشأت المعرضة لتفشي الوباء : </a:t>
            </a:r>
            <a:endParaRPr lang="en-US" u="sng" dirty="0">
              <a:solidFill>
                <a:schemeClr val="accent2"/>
              </a:solidFill>
            </a:endParaRPr>
          </a:p>
        </p:txBody>
      </p:sp>
      <p:pic>
        <p:nvPicPr>
          <p:cNvPr id="5" name="Picture 4"/>
          <p:cNvPicPr>
            <a:picLocks noChangeAspect="1"/>
          </p:cNvPicPr>
          <p:nvPr/>
        </p:nvPicPr>
        <p:blipFill>
          <a:blip r:embed="rId4"/>
          <a:stretch>
            <a:fillRect/>
          </a:stretch>
        </p:blipFill>
        <p:spPr>
          <a:xfrm>
            <a:off x="772792" y="2540473"/>
            <a:ext cx="2813228" cy="1883934"/>
          </a:xfrm>
          <a:prstGeom prst="rect">
            <a:avLst/>
          </a:prstGeom>
        </p:spPr>
      </p:pic>
      <p:sp>
        <p:nvSpPr>
          <p:cNvPr id="11" name="Rectangle 10">
            <a:extLst>
              <a:ext uri="{FF2B5EF4-FFF2-40B4-BE49-F238E27FC236}">
                <a16:creationId xmlns:a16="http://schemas.microsoft.com/office/drawing/2014/main" id="{8C49547B-1972-41DB-94A3-7908602EDC18}"/>
              </a:ext>
            </a:extLst>
          </p:cNvPr>
          <p:cNvSpPr/>
          <p:nvPr/>
        </p:nvSpPr>
        <p:spPr>
          <a:xfrm>
            <a:off x="4862569" y="2186705"/>
            <a:ext cx="2042160" cy="369332"/>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المطارات</a:t>
            </a:r>
          </a:p>
        </p:txBody>
      </p:sp>
      <p:pic>
        <p:nvPicPr>
          <p:cNvPr id="6" name="Picture 5"/>
          <p:cNvPicPr>
            <a:picLocks noChangeAspect="1"/>
          </p:cNvPicPr>
          <p:nvPr/>
        </p:nvPicPr>
        <p:blipFill>
          <a:blip r:embed="rId5"/>
          <a:stretch>
            <a:fillRect/>
          </a:stretch>
        </p:blipFill>
        <p:spPr>
          <a:xfrm>
            <a:off x="4446730" y="2556037"/>
            <a:ext cx="2873838" cy="1884624"/>
          </a:xfrm>
          <a:prstGeom prst="rect">
            <a:avLst/>
          </a:prstGeom>
        </p:spPr>
      </p:pic>
      <p:sp>
        <p:nvSpPr>
          <p:cNvPr id="13" name="Rectangle 12">
            <a:extLst>
              <a:ext uri="{FF2B5EF4-FFF2-40B4-BE49-F238E27FC236}">
                <a16:creationId xmlns:a16="http://schemas.microsoft.com/office/drawing/2014/main" id="{8C49547B-1972-41DB-94A3-7908602EDC18}"/>
              </a:ext>
            </a:extLst>
          </p:cNvPr>
          <p:cNvSpPr/>
          <p:nvPr/>
        </p:nvSpPr>
        <p:spPr>
          <a:xfrm>
            <a:off x="1158326" y="2212101"/>
            <a:ext cx="2042160" cy="369332"/>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المستشفيات</a:t>
            </a:r>
          </a:p>
        </p:txBody>
      </p:sp>
      <p:pic>
        <p:nvPicPr>
          <p:cNvPr id="7" name="Picture 6"/>
          <p:cNvPicPr>
            <a:picLocks noChangeAspect="1"/>
          </p:cNvPicPr>
          <p:nvPr/>
        </p:nvPicPr>
        <p:blipFill>
          <a:blip r:embed="rId6"/>
          <a:stretch>
            <a:fillRect/>
          </a:stretch>
        </p:blipFill>
        <p:spPr>
          <a:xfrm>
            <a:off x="8181279" y="2541553"/>
            <a:ext cx="2837448" cy="1836482"/>
          </a:xfrm>
          <a:prstGeom prst="rect">
            <a:avLst/>
          </a:prstGeom>
        </p:spPr>
      </p:pic>
      <p:sp>
        <p:nvSpPr>
          <p:cNvPr id="15" name="Rectangle 14">
            <a:extLst>
              <a:ext uri="{FF2B5EF4-FFF2-40B4-BE49-F238E27FC236}">
                <a16:creationId xmlns:a16="http://schemas.microsoft.com/office/drawing/2014/main" id="{8C49547B-1972-41DB-94A3-7908602EDC18}"/>
              </a:ext>
            </a:extLst>
          </p:cNvPr>
          <p:cNvSpPr/>
          <p:nvPr/>
        </p:nvSpPr>
        <p:spPr>
          <a:xfrm>
            <a:off x="8578923" y="2186705"/>
            <a:ext cx="2042160" cy="369332"/>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المكاتب</a:t>
            </a:r>
          </a:p>
        </p:txBody>
      </p:sp>
    </p:spTree>
    <p:extLst>
      <p:ext uri="{BB962C8B-B14F-4D97-AF65-F5344CB8AC3E}">
        <p14:creationId xmlns:p14="http://schemas.microsoft.com/office/powerpoint/2010/main" val="3821203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Freeform 20"/>
          <p:cNvSpPr>
            <a:spLocks noEditPoints="1"/>
          </p:cNvSpPr>
          <p:nvPr/>
        </p:nvSpPr>
        <p:spPr bwMode="auto">
          <a:xfrm>
            <a:off x="5951274" y="2008902"/>
            <a:ext cx="574561" cy="532651"/>
          </a:xfrm>
          <a:custGeom>
            <a:avLst/>
            <a:gdLst>
              <a:gd name="T0" fmla="*/ 2147483646 w 245"/>
              <a:gd name="T1" fmla="*/ 2147483646 h 246"/>
              <a:gd name="T2" fmla="*/ 2147483646 w 245"/>
              <a:gd name="T3" fmla="*/ 2147483646 h 246"/>
              <a:gd name="T4" fmla="*/ 2147483646 w 245"/>
              <a:gd name="T5" fmla="*/ 2147483646 h 246"/>
              <a:gd name="T6" fmla="*/ 2147483646 w 245"/>
              <a:gd name="T7" fmla="*/ 2147483646 h 246"/>
              <a:gd name="T8" fmla="*/ 2147483646 w 245"/>
              <a:gd name="T9" fmla="*/ 2147483646 h 246"/>
              <a:gd name="T10" fmla="*/ 2147483646 w 245"/>
              <a:gd name="T11" fmla="*/ 2147483646 h 246"/>
              <a:gd name="T12" fmla="*/ 2147483646 w 245"/>
              <a:gd name="T13" fmla="*/ 2147483646 h 246"/>
              <a:gd name="T14" fmla="*/ 2147483646 w 245"/>
              <a:gd name="T15" fmla="*/ 2147483646 h 246"/>
              <a:gd name="T16" fmla="*/ 2147483646 w 245"/>
              <a:gd name="T17" fmla="*/ 2147483646 h 246"/>
              <a:gd name="T18" fmla="*/ 2147483646 w 245"/>
              <a:gd name="T19" fmla="*/ 2147483646 h 246"/>
              <a:gd name="T20" fmla="*/ 2147483646 w 245"/>
              <a:gd name="T21" fmla="*/ 2147483646 h 246"/>
              <a:gd name="T22" fmla="*/ 2147483646 w 245"/>
              <a:gd name="T23" fmla="*/ 2147483646 h 246"/>
              <a:gd name="T24" fmla="*/ 2147483646 w 245"/>
              <a:gd name="T25" fmla="*/ 2147483646 h 246"/>
              <a:gd name="T26" fmla="*/ 2147483646 w 245"/>
              <a:gd name="T27" fmla="*/ 2147483646 h 246"/>
              <a:gd name="T28" fmla="*/ 2147483646 w 245"/>
              <a:gd name="T29" fmla="*/ 2147483646 h 246"/>
              <a:gd name="T30" fmla="*/ 2147483646 w 245"/>
              <a:gd name="T31" fmla="*/ 2147483646 h 246"/>
              <a:gd name="T32" fmla="*/ 2147483646 w 245"/>
              <a:gd name="T33" fmla="*/ 2147483646 h 246"/>
              <a:gd name="T34" fmla="*/ 2147483646 w 245"/>
              <a:gd name="T35" fmla="*/ 2147483646 h 246"/>
              <a:gd name="T36" fmla="*/ 2147483646 w 245"/>
              <a:gd name="T37" fmla="*/ 2147483646 h 246"/>
              <a:gd name="T38" fmla="*/ 2147483646 w 245"/>
              <a:gd name="T39" fmla="*/ 2147483646 h 246"/>
              <a:gd name="T40" fmla="*/ 2147483646 w 245"/>
              <a:gd name="T41" fmla="*/ 2147483646 h 246"/>
              <a:gd name="T42" fmla="*/ 2147483646 w 245"/>
              <a:gd name="T43" fmla="*/ 2147483646 h 246"/>
              <a:gd name="T44" fmla="*/ 2147483646 w 245"/>
              <a:gd name="T45" fmla="*/ 2147483646 h 246"/>
              <a:gd name="T46" fmla="*/ 2147483646 w 245"/>
              <a:gd name="T47" fmla="*/ 2147483646 h 246"/>
              <a:gd name="T48" fmla="*/ 0 w 245"/>
              <a:gd name="T49" fmla="*/ 2147483646 h 246"/>
              <a:gd name="T50" fmla="*/ 0 w 245"/>
              <a:gd name="T51" fmla="*/ 2147483646 h 246"/>
              <a:gd name="T52" fmla="*/ 2147483646 w 245"/>
              <a:gd name="T53" fmla="*/ 2147483646 h 246"/>
              <a:gd name="T54" fmla="*/ 2147483646 w 245"/>
              <a:gd name="T55" fmla="*/ 2147483646 h 246"/>
              <a:gd name="T56" fmla="*/ 2147483646 w 245"/>
              <a:gd name="T57" fmla="*/ 2147483646 h 246"/>
              <a:gd name="T58" fmla="*/ 2147483646 w 245"/>
              <a:gd name="T59" fmla="*/ 2147483646 h 2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5" h="246">
                <a:moveTo>
                  <a:pt x="241" y="39"/>
                </a:moveTo>
                <a:cubicBezTo>
                  <a:pt x="215" y="64"/>
                  <a:pt x="215" y="64"/>
                  <a:pt x="215" y="64"/>
                </a:cubicBezTo>
                <a:cubicBezTo>
                  <a:pt x="182" y="30"/>
                  <a:pt x="182" y="30"/>
                  <a:pt x="182" y="30"/>
                </a:cubicBezTo>
                <a:cubicBezTo>
                  <a:pt x="207" y="5"/>
                  <a:pt x="207" y="5"/>
                  <a:pt x="207" y="5"/>
                </a:cubicBezTo>
                <a:cubicBezTo>
                  <a:pt x="212" y="0"/>
                  <a:pt x="219" y="0"/>
                  <a:pt x="224" y="5"/>
                </a:cubicBezTo>
                <a:cubicBezTo>
                  <a:pt x="241" y="22"/>
                  <a:pt x="241" y="22"/>
                  <a:pt x="241" y="22"/>
                </a:cubicBezTo>
                <a:cubicBezTo>
                  <a:pt x="245" y="27"/>
                  <a:pt x="245" y="34"/>
                  <a:pt x="241" y="39"/>
                </a:cubicBezTo>
                <a:moveTo>
                  <a:pt x="63" y="148"/>
                </a:moveTo>
                <a:cubicBezTo>
                  <a:pt x="97" y="182"/>
                  <a:pt x="97" y="182"/>
                  <a:pt x="97" y="182"/>
                </a:cubicBezTo>
                <a:cubicBezTo>
                  <a:pt x="52" y="193"/>
                  <a:pt x="52" y="193"/>
                  <a:pt x="52" y="193"/>
                </a:cubicBezTo>
                <a:lnTo>
                  <a:pt x="63" y="148"/>
                </a:lnTo>
                <a:close/>
                <a:moveTo>
                  <a:pt x="207" y="73"/>
                </a:moveTo>
                <a:cubicBezTo>
                  <a:pt x="106" y="174"/>
                  <a:pt x="106" y="174"/>
                  <a:pt x="106" y="174"/>
                </a:cubicBezTo>
                <a:cubicBezTo>
                  <a:pt x="72" y="140"/>
                  <a:pt x="72" y="140"/>
                  <a:pt x="72" y="140"/>
                </a:cubicBezTo>
                <a:cubicBezTo>
                  <a:pt x="173" y="39"/>
                  <a:pt x="173" y="39"/>
                  <a:pt x="173" y="39"/>
                </a:cubicBezTo>
                <a:lnTo>
                  <a:pt x="207" y="73"/>
                </a:lnTo>
                <a:close/>
                <a:moveTo>
                  <a:pt x="24" y="38"/>
                </a:moveTo>
                <a:cubicBezTo>
                  <a:pt x="24" y="222"/>
                  <a:pt x="24" y="222"/>
                  <a:pt x="24" y="222"/>
                </a:cubicBezTo>
                <a:cubicBezTo>
                  <a:pt x="208" y="222"/>
                  <a:pt x="208" y="222"/>
                  <a:pt x="208" y="222"/>
                </a:cubicBezTo>
                <a:cubicBezTo>
                  <a:pt x="208" y="89"/>
                  <a:pt x="208" y="89"/>
                  <a:pt x="208" y="89"/>
                </a:cubicBezTo>
                <a:cubicBezTo>
                  <a:pt x="232" y="65"/>
                  <a:pt x="232" y="65"/>
                  <a:pt x="232" y="65"/>
                </a:cubicBezTo>
                <a:cubicBezTo>
                  <a:pt x="232" y="234"/>
                  <a:pt x="232" y="234"/>
                  <a:pt x="232" y="234"/>
                </a:cubicBezTo>
                <a:cubicBezTo>
                  <a:pt x="232" y="241"/>
                  <a:pt x="227" y="246"/>
                  <a:pt x="220" y="246"/>
                </a:cubicBezTo>
                <a:cubicBezTo>
                  <a:pt x="12" y="246"/>
                  <a:pt x="12" y="246"/>
                  <a:pt x="12" y="246"/>
                </a:cubicBezTo>
                <a:cubicBezTo>
                  <a:pt x="5" y="246"/>
                  <a:pt x="0" y="241"/>
                  <a:pt x="0" y="234"/>
                </a:cubicBezTo>
                <a:cubicBezTo>
                  <a:pt x="0" y="26"/>
                  <a:pt x="0" y="26"/>
                  <a:pt x="0" y="26"/>
                </a:cubicBezTo>
                <a:cubicBezTo>
                  <a:pt x="0" y="19"/>
                  <a:pt x="5" y="14"/>
                  <a:pt x="12" y="14"/>
                </a:cubicBezTo>
                <a:cubicBezTo>
                  <a:pt x="181" y="14"/>
                  <a:pt x="181" y="14"/>
                  <a:pt x="181" y="14"/>
                </a:cubicBezTo>
                <a:cubicBezTo>
                  <a:pt x="157" y="38"/>
                  <a:pt x="157" y="38"/>
                  <a:pt x="157" y="38"/>
                </a:cubicBezTo>
                <a:lnTo>
                  <a:pt x="2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 name="Title 3"/>
          <p:cNvSpPr txBox="1">
            <a:spLocks/>
          </p:cNvSpPr>
          <p:nvPr/>
        </p:nvSpPr>
        <p:spPr>
          <a:xfrm>
            <a:off x="1105593" y="683339"/>
            <a:ext cx="761445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u="sng" dirty="0">
                <a:solidFill>
                  <a:schemeClr val="accent2"/>
                </a:solidFill>
              </a:rPr>
              <a:t>الأهداف الرئيسية لوجود التقنية المقترحة: </a:t>
            </a:r>
            <a:endParaRPr lang="en-US" u="sng" dirty="0">
              <a:solidFill>
                <a:schemeClr val="accent2"/>
              </a:solidFill>
            </a:endParaRPr>
          </a:p>
        </p:txBody>
      </p:sp>
      <p:sp>
        <p:nvSpPr>
          <p:cNvPr id="13" name="Rectangle 12">
            <a:extLst>
              <a:ext uri="{FF2B5EF4-FFF2-40B4-BE49-F238E27FC236}">
                <a16:creationId xmlns:a16="http://schemas.microsoft.com/office/drawing/2014/main" id="{8C49547B-1972-41DB-94A3-7908602EDC18}"/>
              </a:ext>
            </a:extLst>
          </p:cNvPr>
          <p:cNvSpPr/>
          <p:nvPr/>
        </p:nvSpPr>
        <p:spPr>
          <a:xfrm>
            <a:off x="2709949" y="2364968"/>
            <a:ext cx="8958538" cy="1200329"/>
          </a:xfrm>
          <a:prstGeom prst="rect">
            <a:avLst/>
          </a:prstGeom>
        </p:spPr>
        <p:txBody>
          <a:bodyPr wrap="square">
            <a:spAutoFit/>
          </a:bodyPr>
          <a:lstStyle/>
          <a:p>
            <a:pPr marL="285750" indent="-285750" algn="r" rtl="1">
              <a:buFont typeface="Arial" panose="020B0604020202020204" pitchFamily="34" charset="0"/>
              <a:buChar char="•"/>
            </a:pPr>
            <a:r>
              <a:rPr lang="ar-SA" b="1" dirty="0">
                <a:ln w="0"/>
                <a:effectLst>
                  <a:outerShdw blurRad="38100" dist="19050" dir="2700000" algn="tl" rotWithShape="0">
                    <a:schemeClr val="dk1">
                      <a:alpha val="40000"/>
                    </a:schemeClr>
                  </a:outerShdw>
                </a:effectLst>
              </a:rPr>
              <a:t> إكتشاف الحالات المصابة بالمرض أثناء تواجدهم بداخل المنشأة</a:t>
            </a:r>
          </a:p>
          <a:p>
            <a:pPr marL="285750" indent="-285750" algn="r" rtl="1">
              <a:buFont typeface="Arial" panose="020B0604020202020204" pitchFamily="34" charset="0"/>
              <a:buChar char="•"/>
            </a:pPr>
            <a:r>
              <a:rPr lang="ar-SA" b="1" dirty="0">
                <a:ln w="0"/>
                <a:effectLst>
                  <a:outerShdw blurRad="38100" dist="19050" dir="2700000" algn="tl" rotWithShape="0">
                    <a:schemeClr val="dk1">
                      <a:alpha val="40000"/>
                    </a:schemeClr>
                  </a:outerShdw>
                </a:effectLst>
              </a:rPr>
              <a:t> عزل الحالات المصابة بالمرض عن المجموعة لتفادي  تفشي المرض داخل المنشأة</a:t>
            </a:r>
          </a:p>
          <a:p>
            <a:pPr marL="285750" indent="-285750" algn="r" rtl="1">
              <a:buFont typeface="Arial" panose="020B0604020202020204" pitchFamily="34" charset="0"/>
              <a:buChar char="•"/>
            </a:pPr>
            <a:r>
              <a:rPr lang="ar-SA" b="1" dirty="0">
                <a:ln w="0"/>
                <a:effectLst>
                  <a:outerShdw blurRad="38100" dist="19050" dir="2700000" algn="tl" rotWithShape="0">
                    <a:schemeClr val="dk1">
                      <a:alpha val="40000"/>
                    </a:schemeClr>
                  </a:outerShdw>
                </a:effectLst>
              </a:rPr>
              <a:t> إمكانية حصر و معرفة الحالات المصابة بشكل سريع و بسيط و عن بعد</a:t>
            </a:r>
          </a:p>
          <a:p>
            <a:pPr marL="285750" indent="-285750" algn="r" rtl="1">
              <a:buFont typeface="Arial" panose="020B0604020202020204" pitchFamily="34" charset="0"/>
              <a:buChar char="•"/>
            </a:pPr>
            <a:r>
              <a:rPr lang="ar-SA" b="1" dirty="0">
                <a:ln w="0"/>
                <a:effectLst>
                  <a:outerShdw blurRad="38100" dist="19050" dir="2700000" algn="tl" rotWithShape="0">
                    <a:schemeClr val="dk1">
                      <a:alpha val="40000"/>
                    </a:schemeClr>
                  </a:outerShdw>
                </a:effectLst>
              </a:rPr>
              <a:t> الحفاظ على سلامة المتواجدين بداخل المنشأة </a:t>
            </a:r>
          </a:p>
        </p:txBody>
      </p:sp>
      <p:sp>
        <p:nvSpPr>
          <p:cNvPr id="15" name="Rectangle 14">
            <a:extLst>
              <a:ext uri="{FF2B5EF4-FFF2-40B4-BE49-F238E27FC236}">
                <a16:creationId xmlns:a16="http://schemas.microsoft.com/office/drawing/2014/main" id="{8C49547B-1972-41DB-94A3-7908602EDC18}"/>
              </a:ext>
            </a:extLst>
          </p:cNvPr>
          <p:cNvSpPr/>
          <p:nvPr/>
        </p:nvSpPr>
        <p:spPr>
          <a:xfrm>
            <a:off x="7398327" y="1639570"/>
            <a:ext cx="4270160" cy="369332"/>
          </a:xfrm>
          <a:prstGeom prst="rect">
            <a:avLst/>
          </a:prstGeom>
        </p:spPr>
        <p:txBody>
          <a:bodyPr wrap="square">
            <a:spAutoFit/>
          </a:bodyPr>
          <a:lstStyle/>
          <a:p>
            <a:pPr algn="r" rtl="1"/>
            <a:r>
              <a:rPr lang="ar-SA" b="1" dirty="0">
                <a:ln w="0"/>
                <a:solidFill>
                  <a:schemeClr val="accent2">
                    <a:lumMod val="60000"/>
                    <a:lumOff val="40000"/>
                  </a:schemeClr>
                </a:solidFill>
                <a:effectLst>
                  <a:outerShdw blurRad="38100" dist="19050" dir="2700000" algn="tl" rotWithShape="0">
                    <a:schemeClr val="dk1">
                      <a:alpha val="40000"/>
                    </a:schemeClr>
                  </a:outerShdw>
                </a:effectLst>
              </a:rPr>
              <a:t>أهداف التقنية :</a:t>
            </a:r>
          </a:p>
        </p:txBody>
      </p:sp>
      <p:pic>
        <p:nvPicPr>
          <p:cNvPr id="2" name="Picture 1"/>
          <p:cNvPicPr>
            <a:picLocks noChangeAspect="1"/>
          </p:cNvPicPr>
          <p:nvPr/>
        </p:nvPicPr>
        <p:blipFill>
          <a:blip r:embed="rId4"/>
          <a:stretch>
            <a:fillRect/>
          </a:stretch>
        </p:blipFill>
        <p:spPr>
          <a:xfrm>
            <a:off x="179404" y="2008902"/>
            <a:ext cx="4899378" cy="3262627"/>
          </a:xfrm>
          <a:prstGeom prst="rect">
            <a:avLst/>
          </a:prstGeom>
        </p:spPr>
      </p:pic>
    </p:spTree>
    <p:extLst>
      <p:ext uri="{BB962C8B-B14F-4D97-AF65-F5344CB8AC3E}">
        <p14:creationId xmlns:p14="http://schemas.microsoft.com/office/powerpoint/2010/main" val="593509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73685"/>
            <a:ext cx="8979131" cy="1325563"/>
          </a:xfrm>
        </p:spPr>
        <p:txBody>
          <a:bodyPr/>
          <a:lstStyle/>
          <a:p>
            <a:r>
              <a:rPr lang="ar-SA" u="sng" dirty="0">
                <a:solidFill>
                  <a:schemeClr val="accent2"/>
                </a:solidFill>
              </a:rPr>
              <a:t>تقنية الكاميرات الحرارية لقراءة الجسم المصاب : </a:t>
            </a:r>
            <a:endParaRPr lang="en-US" u="sng" dirty="0">
              <a:solidFill>
                <a:schemeClr val="accent2"/>
              </a:solidFill>
            </a:endParaRPr>
          </a:p>
        </p:txBody>
      </p:sp>
      <p:pic>
        <p:nvPicPr>
          <p:cNvPr id="5" name="Picture 4"/>
          <p:cNvPicPr>
            <a:picLocks noChangeAspect="1"/>
          </p:cNvPicPr>
          <p:nvPr/>
        </p:nvPicPr>
        <p:blipFill>
          <a:blip r:embed="rId4"/>
          <a:stretch>
            <a:fillRect/>
          </a:stretch>
        </p:blipFill>
        <p:spPr>
          <a:xfrm>
            <a:off x="7884144" y="2525801"/>
            <a:ext cx="4210874" cy="3173262"/>
          </a:xfrm>
          <a:prstGeom prst="rect">
            <a:avLst/>
          </a:prstGeom>
        </p:spPr>
      </p:pic>
      <p:sp>
        <p:nvSpPr>
          <p:cNvPr id="9" name="Rectangle 8">
            <a:extLst>
              <a:ext uri="{FF2B5EF4-FFF2-40B4-BE49-F238E27FC236}">
                <a16:creationId xmlns:a16="http://schemas.microsoft.com/office/drawing/2014/main" id="{8C49547B-1972-41DB-94A3-7908602EDC18}"/>
              </a:ext>
            </a:extLst>
          </p:cNvPr>
          <p:cNvSpPr/>
          <p:nvPr/>
        </p:nvSpPr>
        <p:spPr>
          <a:xfrm>
            <a:off x="2671155" y="1325472"/>
            <a:ext cx="5990707" cy="1200329"/>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أول خطوط رصد الكشف عن الوباء هوا الكاميرات الحرارية الخاصة بالكشف و رصد درجات الحرارة لجسم الإنسان و عليه يتم الكشف عن المصابين و حصرهم و التبليغ الجهات المسؤولة عنهم لوقف تفشي الوباء داخل و خارج المنشأة </a:t>
            </a:r>
          </a:p>
        </p:txBody>
      </p:sp>
      <p:pic>
        <p:nvPicPr>
          <p:cNvPr id="10" name="Picture 9"/>
          <p:cNvPicPr>
            <a:picLocks noChangeAspect="1"/>
          </p:cNvPicPr>
          <p:nvPr/>
        </p:nvPicPr>
        <p:blipFill>
          <a:blip r:embed="rId5"/>
          <a:stretch>
            <a:fillRect/>
          </a:stretch>
        </p:blipFill>
        <p:spPr>
          <a:xfrm>
            <a:off x="1293363" y="2525801"/>
            <a:ext cx="5996900" cy="2842687"/>
          </a:xfrm>
          <a:prstGeom prst="rect">
            <a:avLst/>
          </a:prstGeom>
        </p:spPr>
      </p:pic>
    </p:spTree>
    <p:extLst>
      <p:ext uri="{BB962C8B-B14F-4D97-AF65-F5344CB8AC3E}">
        <p14:creationId xmlns:p14="http://schemas.microsoft.com/office/powerpoint/2010/main" val="3728690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49547B-1972-41DB-94A3-7908602EDC18}"/>
              </a:ext>
            </a:extLst>
          </p:cNvPr>
          <p:cNvSpPr/>
          <p:nvPr/>
        </p:nvSpPr>
        <p:spPr>
          <a:xfrm>
            <a:off x="2671835" y="1449620"/>
            <a:ext cx="6118168" cy="923330"/>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يتم الكشف عن الوباء من خلال الكاميرات و يتم التنبيه عن إرتفاع درجة الحرارة من قبل النظام المتطور في تحليل إرتفاع درجات الحرارة و كما هوا موضح طريقة توصيل النظام بالكامل </a:t>
            </a:r>
          </a:p>
        </p:txBody>
      </p:sp>
      <p:sp>
        <p:nvSpPr>
          <p:cNvPr id="12" name="Title 3"/>
          <p:cNvSpPr>
            <a:spLocks noGrp="1"/>
          </p:cNvSpPr>
          <p:nvPr>
            <p:ph type="title"/>
          </p:nvPr>
        </p:nvSpPr>
        <p:spPr>
          <a:xfrm>
            <a:off x="189807" y="257060"/>
            <a:ext cx="10515600" cy="1325563"/>
          </a:xfrm>
        </p:spPr>
        <p:txBody>
          <a:bodyPr/>
          <a:lstStyle/>
          <a:p>
            <a:r>
              <a:rPr lang="ar-SA" u="sng" dirty="0">
                <a:solidFill>
                  <a:schemeClr val="accent2"/>
                </a:solidFill>
              </a:rPr>
              <a:t>نموذج حلول التقنية الخاصة بالكشف عن الوباء: </a:t>
            </a:r>
            <a:endParaRPr lang="en-US" u="sng" dirty="0">
              <a:solidFill>
                <a:schemeClr val="accent2"/>
              </a:solidFill>
            </a:endParaRPr>
          </a:p>
        </p:txBody>
      </p:sp>
      <p:pic>
        <p:nvPicPr>
          <p:cNvPr id="3" name="Picture 2"/>
          <p:cNvPicPr>
            <a:picLocks noChangeAspect="1"/>
          </p:cNvPicPr>
          <p:nvPr/>
        </p:nvPicPr>
        <p:blipFill>
          <a:blip r:embed="rId3"/>
          <a:stretch>
            <a:fillRect/>
          </a:stretch>
        </p:blipFill>
        <p:spPr>
          <a:xfrm>
            <a:off x="3523185" y="2505953"/>
            <a:ext cx="4415469" cy="3155791"/>
          </a:xfrm>
          <a:prstGeom prst="rect">
            <a:avLst/>
          </a:prstGeom>
        </p:spPr>
      </p:pic>
    </p:spTree>
    <p:extLst>
      <p:ext uri="{BB962C8B-B14F-4D97-AF65-F5344CB8AC3E}">
        <p14:creationId xmlns:p14="http://schemas.microsoft.com/office/powerpoint/2010/main" val="849153361"/>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49547B-1972-41DB-94A3-7908602EDC18}"/>
              </a:ext>
            </a:extLst>
          </p:cNvPr>
          <p:cNvSpPr/>
          <p:nvPr/>
        </p:nvSpPr>
        <p:spPr>
          <a:xfrm>
            <a:off x="1469966" y="2405583"/>
            <a:ext cx="6460375" cy="3139321"/>
          </a:xfrm>
          <a:prstGeom prst="rect">
            <a:avLst/>
          </a:prstGeom>
        </p:spPr>
        <p:txBody>
          <a:bodyPr wrap="square">
            <a:spAutoFit/>
          </a:bodyPr>
          <a:lstStyle/>
          <a:p>
            <a:pPr algn="ctr" rtl="1"/>
            <a:r>
              <a:rPr lang="ar-SA" b="1" dirty="0">
                <a:ln w="0"/>
                <a:effectLst>
                  <a:outerShdw blurRad="38100" dist="19050" dir="2700000" algn="tl" rotWithShape="0">
                    <a:schemeClr val="dk1">
                      <a:alpha val="40000"/>
                    </a:schemeClr>
                  </a:outerShdw>
                </a:effectLst>
              </a:rPr>
              <a:t>تقوم الكاميرا الخاصة بقراءة حرارة الأجسام بقياس درجة حرارة الجسم و علية يتم تحليل المعلومات من قبل النظام المربوط بالكاميرات و علية يتم تنبيه المراقب على شاشة المراقبة بوجود مصاب في المنشأة</a:t>
            </a:r>
          </a:p>
          <a:p>
            <a:pPr algn="ctr" rtl="1"/>
            <a:endParaRPr lang="ar-SA" b="1" dirty="0">
              <a:ln w="0"/>
              <a:effectLst>
                <a:outerShdw blurRad="38100" dist="19050" dir="2700000" algn="tl" rotWithShape="0">
                  <a:schemeClr val="dk1">
                    <a:alpha val="40000"/>
                  </a:schemeClr>
                </a:outerShdw>
              </a:effectLst>
            </a:endParaRPr>
          </a:p>
          <a:p>
            <a:pPr algn="ctr" rtl="1"/>
            <a:r>
              <a:rPr lang="ar-SA" b="1" dirty="0">
                <a:ln w="0"/>
                <a:effectLst>
                  <a:outerShdw blurRad="38100" dist="19050" dir="2700000" algn="tl" rotWithShape="0">
                    <a:schemeClr val="dk1">
                      <a:alpha val="40000"/>
                    </a:schemeClr>
                  </a:outerShdw>
                </a:effectLst>
              </a:rPr>
              <a:t>حتى تتم القراءة للكاميرات يجب وضعها في إرتفاع لا يقل عن </a:t>
            </a:r>
            <a:r>
              <a:rPr lang="ar-SA" b="1" dirty="0">
                <a:ln w="0"/>
                <a:solidFill>
                  <a:srgbClr val="FF0000"/>
                </a:solidFill>
                <a:effectLst>
                  <a:outerShdw blurRad="38100" dist="19050" dir="2700000" algn="tl" rotWithShape="0">
                    <a:schemeClr val="dk1">
                      <a:alpha val="40000"/>
                    </a:schemeClr>
                  </a:outerShdw>
                </a:effectLst>
              </a:rPr>
              <a:t>1.7 سم </a:t>
            </a:r>
            <a:r>
              <a:rPr lang="ar-SA" b="1" dirty="0">
                <a:ln w="0"/>
                <a:effectLst>
                  <a:outerShdw blurRad="38100" dist="19050" dir="2700000" algn="tl" rotWithShape="0">
                    <a:schemeClr val="dk1">
                      <a:alpha val="40000"/>
                    </a:schemeClr>
                  </a:outerShdw>
                </a:effectLst>
              </a:rPr>
              <a:t>إلى </a:t>
            </a:r>
            <a:r>
              <a:rPr lang="ar-SA" b="1" dirty="0">
                <a:ln w="0"/>
                <a:solidFill>
                  <a:srgbClr val="FF0000"/>
                </a:solidFill>
                <a:effectLst>
                  <a:outerShdw blurRad="38100" dist="19050" dir="2700000" algn="tl" rotWithShape="0">
                    <a:schemeClr val="dk1">
                      <a:alpha val="40000"/>
                    </a:schemeClr>
                  </a:outerShdw>
                </a:effectLst>
              </a:rPr>
              <a:t>2.6 سم</a:t>
            </a:r>
            <a:r>
              <a:rPr lang="ar-SA" b="1" dirty="0">
                <a:ln w="0"/>
                <a:effectLst>
                  <a:outerShdw blurRad="38100" dist="19050" dir="2700000" algn="tl" rotWithShape="0">
                    <a:schemeClr val="dk1">
                      <a:alpha val="40000"/>
                    </a:schemeClr>
                  </a:outerShdw>
                </a:effectLst>
              </a:rPr>
              <a:t> و على مسافة بعد مابين الأشخاص و الكاميرا بمقدار </a:t>
            </a:r>
            <a:r>
              <a:rPr lang="ar-SA" b="1" dirty="0">
                <a:ln w="0"/>
                <a:solidFill>
                  <a:srgbClr val="FF0000"/>
                </a:solidFill>
                <a:effectLst>
                  <a:outerShdw blurRad="38100" dist="19050" dir="2700000" algn="tl" rotWithShape="0">
                    <a:schemeClr val="dk1">
                      <a:alpha val="40000"/>
                    </a:schemeClr>
                  </a:outerShdw>
                </a:effectLst>
              </a:rPr>
              <a:t>4.5</a:t>
            </a:r>
            <a:r>
              <a:rPr lang="ar-SA" b="1" dirty="0">
                <a:ln w="0"/>
                <a:effectLst>
                  <a:outerShdw blurRad="38100" dist="19050" dir="2700000" algn="tl" rotWithShape="0">
                    <a:schemeClr val="dk1">
                      <a:alpha val="40000"/>
                    </a:schemeClr>
                  </a:outerShdw>
                </a:effectLst>
              </a:rPr>
              <a:t> إلى </a:t>
            </a:r>
            <a:r>
              <a:rPr lang="ar-SA" b="1" dirty="0">
                <a:ln w="0"/>
                <a:solidFill>
                  <a:srgbClr val="FF0000"/>
                </a:solidFill>
                <a:effectLst>
                  <a:outerShdw blurRad="38100" dist="19050" dir="2700000" algn="tl" rotWithShape="0">
                    <a:schemeClr val="dk1">
                      <a:alpha val="40000"/>
                    </a:schemeClr>
                  </a:outerShdw>
                </a:effectLst>
              </a:rPr>
              <a:t>9 متر</a:t>
            </a:r>
          </a:p>
          <a:p>
            <a:pPr algn="ctr" rtl="1"/>
            <a:endParaRPr lang="en-GB" b="1" dirty="0">
              <a:ln w="0"/>
              <a:solidFill>
                <a:srgbClr val="FF0000"/>
              </a:solidFill>
              <a:effectLst>
                <a:outerShdw blurRad="38100" dist="19050" dir="2700000" algn="tl" rotWithShape="0">
                  <a:schemeClr val="dk1">
                    <a:alpha val="40000"/>
                  </a:schemeClr>
                </a:outerShdw>
              </a:effectLst>
            </a:endParaRPr>
          </a:p>
          <a:p>
            <a:pPr algn="ctr" rtl="1"/>
            <a:endParaRPr lang="en-GB" b="1" dirty="0">
              <a:ln w="0"/>
              <a:solidFill>
                <a:srgbClr val="FF0000"/>
              </a:solidFill>
              <a:effectLst>
                <a:outerShdw blurRad="38100" dist="19050" dir="2700000" algn="tl" rotWithShape="0">
                  <a:schemeClr val="dk1">
                    <a:alpha val="40000"/>
                  </a:schemeClr>
                </a:outerShdw>
              </a:effectLst>
            </a:endParaRPr>
          </a:p>
          <a:p>
            <a:pPr algn="ctr" rtl="1"/>
            <a:endParaRPr lang="ar-SA" b="1" dirty="0">
              <a:ln w="0"/>
              <a:solidFill>
                <a:srgbClr val="FF0000"/>
              </a:solidFill>
              <a:effectLst>
                <a:outerShdw blurRad="38100" dist="19050" dir="2700000" algn="tl" rotWithShape="0">
                  <a:schemeClr val="dk1">
                    <a:alpha val="40000"/>
                  </a:schemeClr>
                </a:outerShdw>
              </a:effectLst>
            </a:endParaRPr>
          </a:p>
          <a:p>
            <a:pPr algn="ctr" rtl="1"/>
            <a:r>
              <a:rPr lang="ar-SA" b="1" u="sng" dirty="0">
                <a:ln w="0"/>
                <a:solidFill>
                  <a:srgbClr val="FF0000"/>
                </a:solidFill>
                <a:effectLst>
                  <a:outerShdw blurRad="38100" dist="19050" dir="2700000" algn="tl" rotWithShape="0">
                    <a:schemeClr val="dk1">
                      <a:alpha val="40000"/>
                    </a:schemeClr>
                  </a:outerShdw>
                </a:effectLst>
              </a:rPr>
              <a:t>يتم تحديد الكاميرات و العدسات حسب المواقع و يفضل وجود الكاميرات على مداخل المنشأة جميعها  </a:t>
            </a:r>
          </a:p>
        </p:txBody>
      </p:sp>
      <p:sp>
        <p:nvSpPr>
          <p:cNvPr id="12" name="Title 3"/>
          <p:cNvSpPr>
            <a:spLocks noGrp="1"/>
          </p:cNvSpPr>
          <p:nvPr>
            <p:ph type="title"/>
          </p:nvPr>
        </p:nvSpPr>
        <p:spPr>
          <a:xfrm>
            <a:off x="1619596" y="257060"/>
            <a:ext cx="7615844" cy="1325563"/>
          </a:xfrm>
        </p:spPr>
        <p:txBody>
          <a:bodyPr/>
          <a:lstStyle/>
          <a:p>
            <a:r>
              <a:rPr lang="ar-SA" u="sng" dirty="0">
                <a:solidFill>
                  <a:schemeClr val="accent2"/>
                </a:solidFill>
              </a:rPr>
              <a:t>الكاميراة الخاصة بقراءة حرارة الجسم :</a:t>
            </a:r>
            <a:endParaRPr lang="en-US" u="sng" dirty="0">
              <a:solidFill>
                <a:schemeClr val="accent2"/>
              </a:solidFill>
            </a:endParaRPr>
          </a:p>
        </p:txBody>
      </p:sp>
      <p:pic>
        <p:nvPicPr>
          <p:cNvPr id="2" name="Picture 1"/>
          <p:cNvPicPr>
            <a:picLocks noChangeAspect="1"/>
          </p:cNvPicPr>
          <p:nvPr/>
        </p:nvPicPr>
        <p:blipFill>
          <a:blip r:embed="rId3"/>
          <a:stretch>
            <a:fillRect/>
          </a:stretch>
        </p:blipFill>
        <p:spPr>
          <a:xfrm>
            <a:off x="8658254" y="1707315"/>
            <a:ext cx="2821623" cy="2821623"/>
          </a:xfrm>
          <a:prstGeom prst="rect">
            <a:avLst/>
          </a:prstGeom>
        </p:spPr>
      </p:pic>
      <p:pic>
        <p:nvPicPr>
          <p:cNvPr id="4" name="Picture 3"/>
          <p:cNvPicPr>
            <a:picLocks noChangeAspect="1"/>
          </p:cNvPicPr>
          <p:nvPr/>
        </p:nvPicPr>
        <p:blipFill>
          <a:blip r:embed="rId4"/>
          <a:stretch>
            <a:fillRect/>
          </a:stretch>
        </p:blipFill>
        <p:spPr>
          <a:xfrm>
            <a:off x="7930341" y="4801605"/>
            <a:ext cx="689590" cy="722957"/>
          </a:xfrm>
          <a:prstGeom prst="rect">
            <a:avLst/>
          </a:prstGeom>
        </p:spPr>
      </p:pic>
    </p:spTree>
    <p:extLst>
      <p:ext uri="{BB962C8B-B14F-4D97-AF65-F5344CB8AC3E}">
        <p14:creationId xmlns:p14="http://schemas.microsoft.com/office/powerpoint/2010/main" val="2357821042"/>
      </p:ext>
    </p:extLst>
  </p:cSld>
  <p:clrMapOvr>
    <a:masterClrMapping/>
  </p:clrMapOvr>
  <mc:AlternateContent xmlns:mc="http://schemas.openxmlformats.org/markup-compatibility/2006" xmlns:p14="http://schemas.microsoft.com/office/powerpoint/2010/main">
    <mc:Choice Requires="p14">
      <p:transition spd="slow" p14:dur="1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9|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2554</TotalTime>
  <Words>633</Words>
  <Application>Microsoft Office PowerPoint</Application>
  <PresentationFormat>Widescreen</PresentationFormat>
  <Paragraphs>49</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تقنية الكاميرات الحرارية لقراءة الجسم المصاب : </vt:lpstr>
      <vt:lpstr>نموذج حلول التقنية الخاصة بالكشف عن الوباء: </vt:lpstr>
      <vt:lpstr>الكاميراة الخاصة بقراءة حرارة الجسم :</vt:lpstr>
      <vt:lpstr>جهاز حساس  و مقوي قراءة حرارة الجسم للكاميرات :</vt:lpstr>
      <vt:lpstr>جهاز التسجيل الخاص بالكاميرات :</vt:lpstr>
      <vt:lpstr>نموذج حلول التقنية الخاصة بالكشف عن الوباء: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Murad</dc:creator>
  <cp:lastModifiedBy>Abdelhamed</cp:lastModifiedBy>
  <cp:revision>153</cp:revision>
  <cp:lastPrinted>2018-01-24T12:31:43Z</cp:lastPrinted>
  <dcterms:created xsi:type="dcterms:W3CDTF">2017-12-31T14:20:55Z</dcterms:created>
  <dcterms:modified xsi:type="dcterms:W3CDTF">2020-04-04T16:14:54Z</dcterms:modified>
</cp:coreProperties>
</file>